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3"/>
  </p:notesMasterIdLst>
  <p:sldIdLst>
    <p:sldId id="256" r:id="rId2"/>
    <p:sldId id="260" r:id="rId3"/>
    <p:sldId id="302" r:id="rId4"/>
    <p:sldId id="258" r:id="rId5"/>
    <p:sldId id="257" r:id="rId6"/>
    <p:sldId id="261" r:id="rId7"/>
    <p:sldId id="301" r:id="rId8"/>
    <p:sldId id="282" r:id="rId9"/>
    <p:sldId id="283" r:id="rId10"/>
    <p:sldId id="284" r:id="rId11"/>
    <p:sldId id="269" r:id="rId12"/>
    <p:sldId id="262" r:id="rId13"/>
    <p:sldId id="268" r:id="rId14"/>
    <p:sldId id="270" r:id="rId15"/>
    <p:sldId id="272" r:id="rId16"/>
    <p:sldId id="274" r:id="rId17"/>
    <p:sldId id="275" r:id="rId18"/>
    <p:sldId id="276" r:id="rId19"/>
    <p:sldId id="277" r:id="rId20"/>
    <p:sldId id="278" r:id="rId21"/>
    <p:sldId id="279" r:id="rId22"/>
    <p:sldId id="273" r:id="rId23"/>
    <p:sldId id="303" r:id="rId24"/>
    <p:sldId id="271"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64" r:id="rId39"/>
    <p:sldId id="298" r:id="rId40"/>
    <p:sldId id="300" r:id="rId41"/>
    <p:sldId id="299"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er, Jeff (DET-MRM)" initials="GJ(" lastIdx="6" clrIdx="0">
    <p:extLst>
      <p:ext uri="{19B8F6BF-5375-455C-9EA6-DF929625EA0E}">
        <p15:presenceInfo xmlns:p15="http://schemas.microsoft.com/office/powerpoint/2012/main" userId="S::jeff.greer@mrm-mccann.com::8f95614c-9a91-4de4-93cd-9a3b1245a1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E67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08" autoAdjust="0"/>
    <p:restoredTop sz="94660"/>
  </p:normalViewPr>
  <p:slideViewPr>
    <p:cSldViewPr snapToGrid="0">
      <p:cViewPr varScale="1">
        <p:scale>
          <a:sx n="93" d="100"/>
          <a:sy n="93" d="100"/>
        </p:scale>
        <p:origin x="37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8F0E7-41EB-4EC4-ADB5-C160EFC6C595}" type="datetimeFigureOut">
              <a:rPr lang="en-US" smtClean="0"/>
              <a:t>12/3/18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44B3E0-F37C-41CA-BF74-EFCBFD1B5F8A}" type="slidenum">
              <a:rPr lang="en-US" smtClean="0"/>
              <a:t>‹#›</a:t>
            </a:fld>
            <a:endParaRPr lang="en-US" dirty="0"/>
          </a:p>
        </p:txBody>
      </p:sp>
    </p:spTree>
    <p:extLst>
      <p:ext uri="{BB962C8B-B14F-4D97-AF65-F5344CB8AC3E}">
        <p14:creationId xmlns:p14="http://schemas.microsoft.com/office/powerpoint/2010/main" val="4065743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12/3/18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12/3/18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ounded Rectangle 16">
            <a:extLst>
              <a:ext uri="{FF2B5EF4-FFF2-40B4-BE49-F238E27FC236}">
                <a16:creationId xmlns:a16="http://schemas.microsoft.com/office/drawing/2014/main" id="{AF9B2B08-75D2-47EB-A5C0-986478393C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5458" y="643464"/>
            <a:ext cx="5365605" cy="3599352"/>
          </a:xfrm>
          <a:prstGeom prst="roundRect">
            <a:avLst>
              <a:gd name="adj" fmla="val 4219"/>
            </a:avLst>
          </a:prstGeom>
          <a:solidFill>
            <a:schemeClr val="tx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8">
            <a:extLst>
              <a:ext uri="{FF2B5EF4-FFF2-40B4-BE49-F238E27FC236}">
                <a16:creationId xmlns:a16="http://schemas.microsoft.com/office/drawing/2014/main" id="{7E25C7D9-6246-4DD6-8994-4BC3A9EE4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0932" y="643464"/>
            <a:ext cx="5365605" cy="3599352"/>
          </a:xfrm>
          <a:prstGeom prst="roundRect">
            <a:avLst>
              <a:gd name="adj" fmla="val 4219"/>
            </a:avLst>
          </a:prstGeom>
          <a:solidFill>
            <a:schemeClr val="tx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16A414C-5E5E-4426-8403-003A08DA39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bwMode="white">
          <a:xfrm>
            <a:off x="0" y="4525094"/>
            <a:ext cx="12203151" cy="2344057"/>
            <a:chOff x="0" y="4525094"/>
            <a:chExt cx="12203151" cy="2344057"/>
          </a:xfrm>
        </p:grpSpPr>
        <p:sp>
          <p:nvSpPr>
            <p:cNvPr id="21" name="Freeform 9">
              <a:extLst>
                <a:ext uri="{FF2B5EF4-FFF2-40B4-BE49-F238E27FC236}">
                  <a16:creationId xmlns:a16="http://schemas.microsoft.com/office/drawing/2014/main" id="{94DB3BEE-6C96-46FB-8C15-8B113A650B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0" y="4525094"/>
              <a:ext cx="12192000" cy="2332906"/>
            </a:xfrm>
            <a:custGeom>
              <a:avLst/>
              <a:gdLst>
                <a:gd name="connsiteX0" fmla="*/ 0 w 12192000"/>
                <a:gd name="connsiteY0" fmla="*/ 0 h 2332906"/>
                <a:gd name="connsiteX1" fmla="*/ 1996017 w 12192000"/>
                <a:gd name="connsiteY1" fmla="*/ 0 h 2332906"/>
                <a:gd name="connsiteX2" fmla="*/ 2377017 w 12192000"/>
                <a:gd name="connsiteY2" fmla="*/ 263783 h 2332906"/>
                <a:gd name="connsiteX3" fmla="*/ 2385484 w 12192000"/>
                <a:gd name="connsiteY3" fmla="*/ 266713 h 2332906"/>
                <a:gd name="connsiteX4" fmla="*/ 2398184 w 12192000"/>
                <a:gd name="connsiteY4" fmla="*/ 271110 h 2332906"/>
                <a:gd name="connsiteX5" fmla="*/ 2410883 w 12192000"/>
                <a:gd name="connsiteY5" fmla="*/ 275506 h 2332906"/>
                <a:gd name="connsiteX6" fmla="*/ 2421467 w 12192000"/>
                <a:gd name="connsiteY6" fmla="*/ 275506 h 2332906"/>
                <a:gd name="connsiteX7" fmla="*/ 2434167 w 12192000"/>
                <a:gd name="connsiteY7" fmla="*/ 275506 h 2332906"/>
                <a:gd name="connsiteX8" fmla="*/ 2444750 w 12192000"/>
                <a:gd name="connsiteY8" fmla="*/ 271110 h 2332906"/>
                <a:gd name="connsiteX9" fmla="*/ 2457450 w 12192000"/>
                <a:gd name="connsiteY9" fmla="*/ 266713 h 2332906"/>
                <a:gd name="connsiteX10" fmla="*/ 2465917 w 12192000"/>
                <a:gd name="connsiteY10" fmla="*/ 263783 h 2332906"/>
                <a:gd name="connsiteX11" fmla="*/ 2846917 w 12192000"/>
                <a:gd name="connsiteY11" fmla="*/ 0 h 2332906"/>
                <a:gd name="connsiteX12" fmla="*/ 12192000 w 12192000"/>
                <a:gd name="connsiteY12" fmla="*/ 0 h 2332906"/>
                <a:gd name="connsiteX13" fmla="*/ 12192000 w 12192000"/>
                <a:gd name="connsiteY13" fmla="*/ 2332906 h 2332906"/>
                <a:gd name="connsiteX14" fmla="*/ 0 w 12192000"/>
                <a:gd name="connsiteY14" fmla="*/ 2332906 h 2332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2332906">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92000" y="0"/>
                  </a:lnTo>
                  <a:lnTo>
                    <a:pt x="12192000" y="2332906"/>
                  </a:lnTo>
                  <a:lnTo>
                    <a:pt x="0" y="2332906"/>
                  </a:lnTo>
                  <a:close/>
                </a:path>
              </a:pathLst>
            </a:custGeom>
            <a:solidFill>
              <a:schemeClr val="bg1">
                <a:lumMod val="85000"/>
                <a:lumOff val="1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F40BAA06-E9BA-470B-A5C0-46A23420F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flipH="1">
              <a:off x="3820" y="4536245"/>
              <a:ext cx="5660999" cy="2332906"/>
            </a:xfrm>
            <a:prstGeom prst="triangle">
              <a:avLst>
                <a:gd name="adj" fmla="val 100000"/>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062096F8-9F75-4506-A42C-8867603F67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4813714" y="4536245"/>
              <a:ext cx="7389437" cy="2332906"/>
            </a:xfrm>
            <a:prstGeom prst="triangle">
              <a:avLst>
                <a:gd name="adj" fmla="val 100000"/>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810001" y="5305352"/>
            <a:ext cx="10572000" cy="434974"/>
          </a:xfrm>
        </p:spPr>
        <p:txBody>
          <a:bodyPr>
            <a:normAutofit fontScale="25000" lnSpcReduction="20000"/>
          </a:bodyPr>
          <a:lstStyle/>
          <a:p>
            <a:pPr algn="ctr">
              <a:lnSpc>
                <a:spcPct val="90000"/>
              </a:lnSpc>
            </a:pPr>
            <a:r>
              <a:rPr lang="en-US" sz="9600" dirty="0">
                <a:latin typeface="Titillium Web" pitchFamily="2" charset="77"/>
              </a:rPr>
              <a:t>The </a:t>
            </a:r>
            <a:r>
              <a:rPr lang="en-US" sz="9600" dirty="0" err="1">
                <a:latin typeface="Titillium Web" pitchFamily="2" charset="77"/>
              </a:rPr>
              <a:t>ClearMark</a:t>
            </a:r>
            <a:r>
              <a:rPr lang="en-US" sz="9600" dirty="0">
                <a:latin typeface="Titillium Web" pitchFamily="2" charset="77"/>
              </a:rPr>
              <a:t> Awards</a:t>
            </a:r>
          </a:p>
          <a:p>
            <a:pPr algn="ctr">
              <a:lnSpc>
                <a:spcPct val="90000"/>
              </a:lnSpc>
            </a:pPr>
            <a:r>
              <a:rPr lang="en-US" sz="9600" dirty="0">
                <a:latin typeface="Titillium Web" pitchFamily="2" charset="77"/>
              </a:rPr>
              <a:t>How to Have a Successful Submission</a:t>
            </a:r>
          </a:p>
          <a:p>
            <a:pPr algn="ctr">
              <a:lnSpc>
                <a:spcPct val="90000"/>
              </a:lnSpc>
            </a:pPr>
            <a:r>
              <a:rPr lang="en-US" sz="9600" dirty="0">
                <a:latin typeface="Titillium Web" pitchFamily="2" charset="77"/>
              </a:rPr>
              <a:t>December 4, 2018</a:t>
            </a:r>
          </a:p>
          <a:p>
            <a:pPr>
              <a:lnSpc>
                <a:spcPct val="90000"/>
              </a:lnSpc>
            </a:pPr>
            <a:endParaRPr lang="en-US" sz="600" dirty="0"/>
          </a:p>
          <a:p>
            <a:pPr>
              <a:lnSpc>
                <a:spcPct val="90000"/>
              </a:lnSpc>
            </a:pPr>
            <a:endParaRPr lang="en-US" sz="600" dirty="0"/>
          </a:p>
        </p:txBody>
      </p:sp>
      <p:pic>
        <p:nvPicPr>
          <p:cNvPr id="5" name="Picture 4" descr="A drawing of a person&#10;&#10;Description generated with high confidence">
            <a:extLst>
              <a:ext uri="{FF2B5EF4-FFF2-40B4-BE49-F238E27FC236}">
                <a16:creationId xmlns:a16="http://schemas.microsoft.com/office/drawing/2014/main" id="{A9A0C082-2245-4865-AF85-02E456A73FD0}"/>
              </a:ext>
            </a:extLst>
          </p:cNvPr>
          <p:cNvPicPr>
            <a:picLocks noChangeAspect="1"/>
          </p:cNvPicPr>
          <p:nvPr/>
        </p:nvPicPr>
        <p:blipFill>
          <a:blip r:embed="rId2"/>
          <a:stretch>
            <a:fillRect/>
          </a:stretch>
        </p:blipFill>
        <p:spPr>
          <a:xfrm>
            <a:off x="980674" y="809368"/>
            <a:ext cx="4669113" cy="3259570"/>
          </a:xfrm>
          <a:prstGeom prst="rect">
            <a:avLst/>
          </a:prstGeom>
        </p:spPr>
      </p:pic>
      <p:pic>
        <p:nvPicPr>
          <p:cNvPr id="4" name="Picture 3" descr="A close up of a logo&#10;&#10;Description generated with very high confidence">
            <a:extLst>
              <a:ext uri="{FF2B5EF4-FFF2-40B4-BE49-F238E27FC236}">
                <a16:creationId xmlns:a16="http://schemas.microsoft.com/office/drawing/2014/main" id="{47654DCF-FB37-4923-92E6-C674E12A8D64}"/>
              </a:ext>
            </a:extLst>
          </p:cNvPr>
          <p:cNvPicPr>
            <a:picLocks noChangeAspect="1"/>
          </p:cNvPicPr>
          <p:nvPr/>
        </p:nvPicPr>
        <p:blipFill>
          <a:blip r:embed="rId3"/>
          <a:stretch>
            <a:fillRect/>
          </a:stretch>
        </p:blipFill>
        <p:spPr>
          <a:xfrm>
            <a:off x="6341627" y="1938719"/>
            <a:ext cx="5044213" cy="1008842"/>
          </a:xfrm>
          <a:prstGeom prst="rect">
            <a:avLst/>
          </a:prstGeom>
        </p:spPr>
      </p:pic>
    </p:spTree>
    <p:extLst>
      <p:ext uri="{BB962C8B-B14F-4D97-AF65-F5344CB8AC3E}">
        <p14:creationId xmlns:p14="http://schemas.microsoft.com/office/powerpoint/2010/main" val="114436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75700" y="1404343"/>
            <a:ext cx="6034007" cy="4792165"/>
          </a:xfrm>
          <a:effectLst/>
        </p:spPr>
        <p:txBody>
          <a:bodyPr anchor="ctr">
            <a:normAutofit fontScale="90000"/>
          </a:bodyPr>
          <a:lstStyle/>
          <a:p>
            <a:r>
              <a:rPr lang="en-US" sz="3100" b="0" dirty="0">
                <a:latin typeface="Titillium Web Light" pitchFamily="2" charset="77"/>
              </a:rPr>
              <a:t>Join the Center for Plain Language!</a:t>
            </a:r>
            <a:br>
              <a:rPr lang="en-US" sz="3100" b="0" dirty="0">
                <a:latin typeface="Titillium Web Light" pitchFamily="2" charset="77"/>
              </a:rPr>
            </a:br>
            <a:br>
              <a:rPr lang="en-US" sz="3100" b="0" dirty="0">
                <a:latin typeface="Titillium Web Light" pitchFamily="2" charset="77"/>
              </a:rPr>
            </a:br>
            <a:r>
              <a:rPr lang="en-US" sz="3100" b="0" dirty="0">
                <a:latin typeface="Titillium Web Light" pitchFamily="2" charset="77"/>
              </a:rPr>
              <a:t>Become a member for $50 per year!</a:t>
            </a:r>
            <a:br>
              <a:rPr lang="en-US" sz="3100" b="0" dirty="0">
                <a:latin typeface="Titillium Web Light" pitchFamily="2" charset="77"/>
              </a:rPr>
            </a:br>
            <a:br>
              <a:rPr lang="en-US" sz="3100" b="0" dirty="0">
                <a:latin typeface="Titillium Web Light" pitchFamily="2" charset="77"/>
              </a:rPr>
            </a:br>
            <a:r>
              <a:rPr lang="en-US" sz="3100" b="0" dirty="0">
                <a:latin typeface="Titillium Web Light" pitchFamily="2" charset="77"/>
              </a:rPr>
              <a:t>Get the member rate on submissions and special events!</a:t>
            </a:r>
            <a:br>
              <a:rPr lang="en-US" sz="3100" b="0" dirty="0">
                <a:latin typeface="Titillium Web Light" pitchFamily="2" charset="77"/>
              </a:rPr>
            </a:br>
            <a:br>
              <a:rPr lang="en-US" sz="3100" b="0" dirty="0">
                <a:latin typeface="Titillium Web Light" pitchFamily="2" charset="77"/>
              </a:rPr>
            </a:br>
            <a:r>
              <a:rPr lang="en-US" sz="3100" b="0" dirty="0">
                <a:latin typeface="Titillium Web Light" pitchFamily="2" charset="77"/>
              </a:rPr>
              <a:t>Get access to information about international standards and our new forthcoming job list!</a:t>
            </a:r>
            <a:br>
              <a:rPr lang="en-US" sz="3100" b="0" dirty="0">
                <a:latin typeface="Titillium Web Light" pitchFamily="2" charset="77"/>
              </a:rPr>
            </a:br>
            <a:br>
              <a:rPr lang="en-US" sz="3100" b="0" dirty="0">
                <a:latin typeface="Titillium Web Light" pitchFamily="2" charset="77"/>
              </a:rPr>
            </a:br>
            <a:r>
              <a:rPr lang="en-US" sz="3100" b="0" dirty="0">
                <a:latin typeface="Titillium Web Light" pitchFamily="2" charset="77"/>
              </a:rPr>
              <a:t>Join now. Fee is going up in 2019.</a:t>
            </a:r>
            <a:br>
              <a:rPr lang="en-US" sz="3100" b="0" dirty="0">
                <a:latin typeface="Synchrony Sans" panose="02000503040000020004" pitchFamily="2" charset="0"/>
              </a:rPr>
            </a:br>
            <a:br>
              <a:rPr lang="en-US" sz="3100" b="0" dirty="0">
                <a:latin typeface="Synchrony Sans" panose="02000503040000020004" pitchFamily="2" charset="0"/>
              </a:rPr>
            </a:br>
            <a:endParaRPr lang="en-US" sz="60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fontScale="92500" lnSpcReduction="20000"/>
          </a:bodyPr>
          <a:lstStyle/>
          <a:p>
            <a:pPr algn="ctr"/>
            <a:r>
              <a:rPr lang="en-US" sz="6000" b="1" dirty="0">
                <a:latin typeface="Titillium Web SemiBold" pitchFamily="2" charset="77"/>
              </a:rPr>
              <a:t>How do I save on fees?</a:t>
            </a:r>
          </a:p>
        </p:txBody>
      </p:sp>
      <p:pic>
        <p:nvPicPr>
          <p:cNvPr id="6" name="Picture 5" descr="A close up of a logo&#10;&#10;Description generated with very high confidence">
            <a:extLst>
              <a:ext uri="{FF2B5EF4-FFF2-40B4-BE49-F238E27FC236}">
                <a16:creationId xmlns:a16="http://schemas.microsoft.com/office/drawing/2014/main" id="{88DB303C-12BE-4DCD-84CB-AA5A57ECDACE}"/>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5016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451514" y="1800225"/>
            <a:ext cx="3444211" cy="4241136"/>
          </a:xfrm>
        </p:spPr>
        <p:txBody>
          <a:bodyPr anchor="t">
            <a:normAutofit/>
          </a:bodyPr>
          <a:lstStyle/>
          <a:p>
            <a:r>
              <a:rPr lang="en-US" sz="4400" dirty="0">
                <a:latin typeface="Titillium Web SemiBold" pitchFamily="2" charset="77"/>
              </a:rPr>
              <a:t>Award Tiers and Categories</a:t>
            </a:r>
          </a:p>
        </p:txBody>
      </p:sp>
      <p:pic>
        <p:nvPicPr>
          <p:cNvPr id="6" name="Picture 5" descr="A drawing of a person&#10;&#10;Description generated with high confidence">
            <a:extLst>
              <a:ext uri="{FF2B5EF4-FFF2-40B4-BE49-F238E27FC236}">
                <a16:creationId xmlns:a16="http://schemas.microsoft.com/office/drawing/2014/main" id="{72C4D97C-BEE5-4A66-871D-6F4C10566F0E}"/>
              </a:ext>
            </a:extLst>
          </p:cNvPr>
          <p:cNvPicPr>
            <a:picLocks noChangeAspect="1"/>
          </p:cNvPicPr>
          <p:nvPr/>
        </p:nvPicPr>
        <p:blipFill>
          <a:blip r:embed="rId3"/>
          <a:stretch>
            <a:fillRect/>
          </a:stretch>
        </p:blipFill>
        <p:spPr>
          <a:xfrm>
            <a:off x="5280472" y="1154505"/>
            <a:ext cx="6268062" cy="4375816"/>
          </a:xfrm>
          <a:prstGeom prst="roundRect">
            <a:avLst>
              <a:gd name="adj" fmla="val 3876"/>
            </a:avLst>
          </a:prstGeom>
          <a:ln>
            <a:solidFill>
              <a:schemeClr val="accent1"/>
            </a:solidFill>
          </a:ln>
          <a:effectLst/>
        </p:spPr>
      </p:pic>
      <p:pic>
        <p:nvPicPr>
          <p:cNvPr id="11" name="Picture 10" descr="A close up of a logo&#10;&#10;Description generated with very high confidence">
            <a:extLst>
              <a:ext uri="{FF2B5EF4-FFF2-40B4-BE49-F238E27FC236}">
                <a16:creationId xmlns:a16="http://schemas.microsoft.com/office/drawing/2014/main" id="{32FBA46E-9177-4EAD-BB57-2D5669E4AC81}"/>
              </a:ext>
            </a:extLst>
          </p:cNvPr>
          <p:cNvPicPr>
            <a:picLocks noChangeAspect="1"/>
          </p:cNvPicPr>
          <p:nvPr/>
        </p:nvPicPr>
        <p:blipFill>
          <a:blip r:embed="rId4"/>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50056307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6106332" y="1540086"/>
            <a:ext cx="5457700" cy="4792165"/>
          </a:xfrm>
          <a:effectLst/>
        </p:spPr>
        <p:txBody>
          <a:bodyPr anchor="ctr">
            <a:normAutofit/>
          </a:bodyPr>
          <a:lstStyle/>
          <a:p>
            <a:r>
              <a:rPr lang="en-US" sz="2800" b="0" dirty="0">
                <a:latin typeface="Titillium Web Light" pitchFamily="2" charset="77"/>
              </a:rPr>
              <a:t>Grand </a:t>
            </a:r>
            <a:r>
              <a:rPr lang="en-US" sz="2800" b="0" dirty="0" err="1">
                <a:latin typeface="Titillium Web Light" pitchFamily="2" charset="77"/>
              </a:rPr>
              <a:t>ClearMark</a:t>
            </a:r>
            <a:r>
              <a:rPr lang="en-US" sz="2800" b="0" dirty="0">
                <a:latin typeface="Titillium Web Light" pitchFamily="2" charset="77"/>
              </a:rPr>
              <a:t> Award </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Category Winner</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Award of Distinction</a:t>
            </a:r>
            <a:br>
              <a:rPr lang="en-US" sz="2800" b="0" dirty="0">
                <a:latin typeface="Synchrony Sans" panose="02000503040000020004" pitchFamily="2" charset="0"/>
              </a:rPr>
            </a:br>
            <a:br>
              <a:rPr lang="en-US" sz="2800" b="0" dirty="0">
                <a:latin typeface="Synchrony Sans" panose="02000503040000020004" pitchFamily="2" charset="0"/>
              </a:rPr>
            </a:br>
            <a:br>
              <a:rPr lang="en-US" sz="2800" dirty="0">
                <a:latin typeface="Synchrony Sans" panose="02000503040000020004" pitchFamily="2" charset="0"/>
              </a:rPr>
            </a:br>
            <a:br>
              <a:rPr lang="en-US" sz="2800" dirty="0">
                <a:latin typeface="Synchrony Sans" panose="02000503040000020004" pitchFamily="2" charset="0"/>
              </a:rPr>
            </a:br>
            <a:endParaRPr lang="en-US" sz="28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426490" y="2188584"/>
            <a:ext cx="4284995" cy="2294852"/>
          </a:xfrm>
          <a:effectLst/>
        </p:spPr>
        <p:txBody>
          <a:bodyPr anchor="ctr">
            <a:normAutofit/>
          </a:bodyPr>
          <a:lstStyle/>
          <a:p>
            <a:pPr algn="ctr"/>
            <a:r>
              <a:rPr lang="en-US" sz="6000" b="1" dirty="0">
                <a:latin typeface="Titillium Web SemiBold" pitchFamily="2" charset="77"/>
              </a:rPr>
              <a:t>Award Tiers </a:t>
            </a:r>
          </a:p>
        </p:txBody>
      </p:sp>
      <p:pic>
        <p:nvPicPr>
          <p:cNvPr id="6" name="Picture 5" descr="A close up of a logo&#10;&#10;Description generated with very high confidence">
            <a:extLst>
              <a:ext uri="{FF2B5EF4-FFF2-40B4-BE49-F238E27FC236}">
                <a16:creationId xmlns:a16="http://schemas.microsoft.com/office/drawing/2014/main" id="{7B387318-3AF3-444A-ADC3-401B0A56B274}"/>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1769363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868692" y="583467"/>
            <a:ext cx="5757334" cy="4792165"/>
          </a:xfrm>
          <a:effectLst/>
        </p:spPr>
        <p:txBody>
          <a:bodyPr anchor="ctr">
            <a:normAutofit/>
          </a:bodyPr>
          <a:lstStyle/>
          <a:p>
            <a:r>
              <a:rPr lang="en-US" sz="2800" b="0" dirty="0">
                <a:latin typeface="Titillium Web Light" pitchFamily="2" charset="77"/>
              </a:rPr>
              <a:t>Two Eligible Languages </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English</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Spanish</a:t>
            </a: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526942" y="2281574"/>
            <a:ext cx="4110539" cy="2294852"/>
          </a:xfrm>
          <a:effectLst/>
        </p:spPr>
        <p:txBody>
          <a:bodyPr anchor="ctr">
            <a:normAutofit fontScale="92500" lnSpcReduction="20000"/>
          </a:bodyPr>
          <a:lstStyle/>
          <a:p>
            <a:pPr algn="ctr"/>
            <a:r>
              <a:rPr lang="en-US" sz="6000" b="1" dirty="0">
                <a:latin typeface="Titillium Web SemiBold" pitchFamily="2" charset="77"/>
              </a:rPr>
              <a:t>Award Categories – Languages</a:t>
            </a:r>
          </a:p>
        </p:txBody>
      </p:sp>
      <p:pic>
        <p:nvPicPr>
          <p:cNvPr id="6" name="Picture 5" descr="A close up of a logo&#10;&#10;Description generated with very high confidence">
            <a:extLst>
              <a:ext uri="{FF2B5EF4-FFF2-40B4-BE49-F238E27FC236}">
                <a16:creationId xmlns:a16="http://schemas.microsoft.com/office/drawing/2014/main" id="{6BBD7026-BF65-4801-8C50-C4F3BB146F04}"/>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242297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91200" y="0"/>
            <a:ext cx="5301916" cy="6641024"/>
          </a:xfrm>
          <a:effectLst/>
        </p:spPr>
        <p:txBody>
          <a:bodyPr anchor="ctr">
            <a:noAutofit/>
          </a:bodyPr>
          <a:lstStyle/>
          <a:p>
            <a:pPr>
              <a:spcBef>
                <a:spcPts val="600"/>
              </a:spcBef>
            </a:pPr>
            <a:r>
              <a:rPr lang="en-US" sz="2800" b="0" dirty="0">
                <a:latin typeface="Titillium Web Light" pitchFamily="2" charset="77"/>
              </a:rPr>
              <a:t>Digital – Websites</a:t>
            </a:r>
            <a:br>
              <a:rPr lang="en-US" sz="2800" b="0" dirty="0">
                <a:latin typeface="Titillium Web Light" pitchFamily="2" charset="77"/>
              </a:rPr>
            </a:br>
            <a:r>
              <a:rPr lang="en-US" sz="2800" b="0" dirty="0">
                <a:latin typeface="Titillium Web Light" pitchFamily="2" charset="77"/>
              </a:rPr>
              <a:t>Digital – Apps and Microsites</a:t>
            </a:r>
            <a:br>
              <a:rPr lang="en-US" sz="2800" b="0" dirty="0">
                <a:latin typeface="Titillium Web Light" pitchFamily="2" charset="77"/>
              </a:rPr>
            </a:br>
            <a:r>
              <a:rPr lang="en-US" sz="2800" b="0" dirty="0">
                <a:latin typeface="Titillium Web Light" pitchFamily="2" charset="77"/>
              </a:rPr>
              <a:t>Digital – Email and Newsletters</a:t>
            </a:r>
            <a:br>
              <a:rPr lang="en-US" sz="2800" b="0" dirty="0">
                <a:latin typeface="Titillium Web Light" pitchFamily="2" charset="77"/>
              </a:rPr>
            </a:br>
            <a:r>
              <a:rPr lang="en-US" sz="2800" b="0" dirty="0">
                <a:latin typeface="Titillium Web Light" pitchFamily="2" charset="77"/>
              </a:rPr>
              <a:t>Letters/Print Correspondence </a:t>
            </a:r>
            <a:br>
              <a:rPr lang="en-US" sz="2800" b="0" dirty="0">
                <a:latin typeface="Titillium Web Light" pitchFamily="2" charset="77"/>
              </a:rPr>
            </a:br>
            <a:r>
              <a:rPr lang="en-US" sz="2800" b="0" dirty="0">
                <a:latin typeface="Titillium Web Light" pitchFamily="2" charset="77"/>
              </a:rPr>
              <a:t>Posters, Charts, Fliers</a:t>
            </a:r>
            <a:br>
              <a:rPr lang="en-US" sz="2800" b="0" dirty="0">
                <a:latin typeface="Titillium Web Light" pitchFamily="2" charset="77"/>
              </a:rPr>
            </a:br>
            <a:r>
              <a:rPr lang="en-US" sz="2800" b="0" dirty="0">
                <a:latin typeface="Titillium Web Light" pitchFamily="2" charset="77"/>
              </a:rPr>
              <a:t>Infographics</a:t>
            </a:r>
            <a:br>
              <a:rPr lang="en-US" sz="2800" b="0" dirty="0">
                <a:latin typeface="Titillium Web Light" pitchFamily="2" charset="77"/>
              </a:rPr>
            </a:br>
            <a:r>
              <a:rPr lang="en-US" sz="2800" b="0" dirty="0">
                <a:latin typeface="Titillium Web Light" pitchFamily="2" charset="77"/>
              </a:rPr>
              <a:t>Brochures – Up to 10 Pages</a:t>
            </a:r>
            <a:br>
              <a:rPr lang="en-US" sz="2800" b="0" dirty="0">
                <a:latin typeface="Titillium Web Light" pitchFamily="2" charset="77"/>
              </a:rPr>
            </a:br>
            <a:r>
              <a:rPr lang="en-US" sz="2800" b="0" dirty="0">
                <a:latin typeface="Titillium Web Light" pitchFamily="2" charset="77"/>
              </a:rPr>
              <a:t>Brochures – More than 10 Pages</a:t>
            </a:r>
            <a:br>
              <a:rPr lang="en-US" sz="2800" b="0" dirty="0">
                <a:latin typeface="Titillium Web Light" pitchFamily="2" charset="77"/>
              </a:rPr>
            </a:br>
            <a:r>
              <a:rPr lang="en-US" sz="2800" b="0" dirty="0">
                <a:latin typeface="Titillium Web Light" pitchFamily="2" charset="77"/>
              </a:rPr>
              <a:t>Legal Documents</a:t>
            </a:r>
            <a:br>
              <a:rPr lang="en-US" sz="2800" b="0" dirty="0">
                <a:latin typeface="Titillium Web Light" pitchFamily="2" charset="77"/>
              </a:rPr>
            </a:br>
            <a:r>
              <a:rPr lang="en-US" sz="2800" b="0" dirty="0">
                <a:latin typeface="Titillium Web Light" pitchFamily="2" charset="77"/>
              </a:rPr>
              <a:t>Forms, Applications, Statements</a:t>
            </a:r>
            <a:br>
              <a:rPr lang="en-US" sz="2800" b="0" dirty="0">
                <a:latin typeface="Titillium Web Light" pitchFamily="2" charset="77"/>
              </a:rPr>
            </a:br>
            <a:r>
              <a:rPr lang="en-US" sz="2800" b="0" dirty="0">
                <a:latin typeface="Titillium Web Light" pitchFamily="2" charset="77"/>
              </a:rPr>
              <a:t>Before and After – Digital</a:t>
            </a:r>
            <a:br>
              <a:rPr lang="en-US" sz="2800" b="0" dirty="0">
                <a:latin typeface="Titillium Web Light" pitchFamily="2" charset="77"/>
              </a:rPr>
            </a:br>
            <a:r>
              <a:rPr lang="en-US" sz="2800" b="0" dirty="0">
                <a:latin typeface="Titillium Web Light" pitchFamily="2" charset="77"/>
              </a:rPr>
              <a:t>Before and After – Print</a:t>
            </a: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309966" y="2281574"/>
            <a:ext cx="4327515" cy="2294852"/>
          </a:xfrm>
          <a:effectLst/>
        </p:spPr>
        <p:txBody>
          <a:bodyPr anchor="ctr">
            <a:normAutofit/>
          </a:bodyPr>
          <a:lstStyle/>
          <a:p>
            <a:pPr algn="ctr"/>
            <a:r>
              <a:rPr lang="en-US" sz="6000" b="1" dirty="0">
                <a:latin typeface="Titillium Web SemiBold" pitchFamily="2" charset="77"/>
              </a:rPr>
              <a:t>Categories</a:t>
            </a:r>
          </a:p>
        </p:txBody>
      </p:sp>
      <p:pic>
        <p:nvPicPr>
          <p:cNvPr id="6" name="Picture 5" descr="A close up of a logo&#10;&#10;Description generated with very high confidence">
            <a:extLst>
              <a:ext uri="{FF2B5EF4-FFF2-40B4-BE49-F238E27FC236}">
                <a16:creationId xmlns:a16="http://schemas.microsoft.com/office/drawing/2014/main" id="{FD287E66-A25F-4C10-9F54-B63B0A388B12}"/>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1140717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839327" y="192504"/>
            <a:ext cx="5757334" cy="6087979"/>
          </a:xfrm>
          <a:effectLst/>
        </p:spPr>
        <p:txBody>
          <a:bodyPr anchor="ctr">
            <a:noAutofit/>
          </a:bodyPr>
          <a:lstStyle/>
          <a:p>
            <a:pPr>
              <a:spcBef>
                <a:spcPts val="600"/>
              </a:spcBef>
            </a:pPr>
            <a:r>
              <a:rPr lang="en-US" sz="2800" b="0" dirty="0">
                <a:latin typeface="Titillium Web Light" pitchFamily="2" charset="77"/>
              </a:rPr>
              <a:t>Websites with more than 20 pages</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Tips:</a:t>
            </a:r>
            <a:br>
              <a:rPr lang="en-US" sz="2800" b="0" dirty="0">
                <a:latin typeface="Titillium Web Light" pitchFamily="2" charset="77"/>
              </a:rPr>
            </a:br>
            <a:r>
              <a:rPr lang="en-US" sz="2800" b="0" dirty="0">
                <a:latin typeface="Titillium Web Light" pitchFamily="2" charset="77"/>
              </a:rPr>
              <a:t>Select five pages for judging</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Choose pages that reflect your strategy</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Choose most useful, helpful content </a:t>
            </a: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309966" y="2281574"/>
            <a:ext cx="4327515" cy="2294852"/>
          </a:xfrm>
          <a:effectLst/>
        </p:spPr>
        <p:txBody>
          <a:bodyPr anchor="ctr">
            <a:normAutofit/>
          </a:bodyPr>
          <a:lstStyle/>
          <a:p>
            <a:pPr algn="ctr"/>
            <a:r>
              <a:rPr lang="en-US" sz="6000" b="1" dirty="0">
                <a:latin typeface="Titillium Web SemiBold" pitchFamily="2" charset="77"/>
              </a:rPr>
              <a:t>Digital – Websites</a:t>
            </a:r>
          </a:p>
        </p:txBody>
      </p:sp>
      <p:pic>
        <p:nvPicPr>
          <p:cNvPr id="6" name="Picture 5" descr="A close up of a logo&#10;&#10;Description generated with very high confidence">
            <a:extLst>
              <a:ext uri="{FF2B5EF4-FFF2-40B4-BE49-F238E27FC236}">
                <a16:creationId xmlns:a16="http://schemas.microsoft.com/office/drawing/2014/main" id="{8EE279F7-FA88-4950-93BF-218D4385CF2B}"/>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2757304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598695" y="216976"/>
            <a:ext cx="6400800" cy="6641024"/>
          </a:xfrm>
          <a:effectLst/>
        </p:spPr>
        <p:txBody>
          <a:bodyPr anchor="ctr">
            <a:noAutofit/>
          </a:bodyPr>
          <a:lstStyle/>
          <a:p>
            <a:pPr>
              <a:spcBef>
                <a:spcPts val="600"/>
              </a:spcBef>
            </a:pPr>
            <a:r>
              <a:rPr lang="en-US" sz="2600" b="0" dirty="0">
                <a:latin typeface="Titillium Web Light" pitchFamily="2" charset="77"/>
              </a:rPr>
              <a:t>Microsites: Fewer than 20 web pages</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Apps: Native apps or part of a website, such as a wizard, interactive advisor, or calculator</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Tips:</a:t>
            </a:r>
            <a:br>
              <a:rPr lang="en-US" sz="2600" b="0" dirty="0">
                <a:latin typeface="Titillium Web Light" pitchFamily="2" charset="77"/>
              </a:rPr>
            </a:br>
            <a:r>
              <a:rPr lang="en-US" sz="2600" b="0" dirty="0">
                <a:latin typeface="Titillium Web Light" pitchFamily="2" charset="77"/>
              </a:rPr>
              <a:t>Judges can’t install apps on their devices, please submit five screen shots</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Videos </a:t>
            </a:r>
            <a:r>
              <a:rPr lang="en-US" sz="2600" u="sng" dirty="0">
                <a:latin typeface="Titillium Web" pitchFamily="2" charset="77"/>
              </a:rPr>
              <a:t>are</a:t>
            </a:r>
            <a:r>
              <a:rPr lang="en-US" sz="2600" b="0" dirty="0">
                <a:latin typeface="Titillium Web Light" pitchFamily="2" charset="77"/>
              </a:rPr>
              <a:t> accepted as part of the entry (include the script)</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Choose pages that reflect your strategy and most helpful content</a:t>
            </a:r>
            <a:br>
              <a:rPr lang="en-US" sz="2600" b="0" dirty="0">
                <a:latin typeface="Titillium Web Light" pitchFamily="2" charset="77"/>
              </a:rPr>
            </a:br>
            <a:br>
              <a:rPr lang="en-US" sz="2600" b="0" dirty="0">
                <a:latin typeface="Titillium Web Light" pitchFamily="2" charset="77"/>
              </a:rPr>
            </a:br>
            <a:endParaRPr lang="en-US" sz="2800" b="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309966" y="2281574"/>
            <a:ext cx="4327515" cy="2294852"/>
          </a:xfrm>
          <a:effectLst/>
        </p:spPr>
        <p:txBody>
          <a:bodyPr anchor="ctr">
            <a:normAutofit fontScale="92500" lnSpcReduction="20000"/>
          </a:bodyPr>
          <a:lstStyle/>
          <a:p>
            <a:pPr algn="ctr"/>
            <a:r>
              <a:rPr lang="en-US" sz="6000" b="1" dirty="0">
                <a:latin typeface="Titillium Web SemiBold" pitchFamily="2" charset="77"/>
              </a:rPr>
              <a:t>Digital – Apps and Microsites</a:t>
            </a:r>
          </a:p>
        </p:txBody>
      </p:sp>
      <p:pic>
        <p:nvPicPr>
          <p:cNvPr id="6" name="Picture 5" descr="A close up of a logo&#10;&#10;Description generated with very high confidence">
            <a:extLst>
              <a:ext uri="{FF2B5EF4-FFF2-40B4-BE49-F238E27FC236}">
                <a16:creationId xmlns:a16="http://schemas.microsoft.com/office/drawing/2014/main" id="{ABE1819F-E86E-4D5B-AD21-ECAE1E37060A}"/>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1192397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91200" y="216976"/>
            <a:ext cx="6096000" cy="6641024"/>
          </a:xfrm>
          <a:effectLst/>
        </p:spPr>
        <p:txBody>
          <a:bodyPr anchor="ctr">
            <a:noAutofit/>
          </a:bodyPr>
          <a:lstStyle/>
          <a:p>
            <a:pPr>
              <a:spcBef>
                <a:spcPts val="600"/>
              </a:spcBef>
            </a:pPr>
            <a:r>
              <a:rPr lang="en-US" sz="2600" b="0" dirty="0">
                <a:latin typeface="Titillium Web Light" pitchFamily="2" charset="77"/>
              </a:rPr>
              <a:t>Any email message or campaign is eligible </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Can mirror a print version (newsletter)</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No asset length requirements</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Tips:</a:t>
            </a:r>
            <a:br>
              <a:rPr lang="en-US" sz="2600" b="0" dirty="0">
                <a:latin typeface="Titillium Web Light" pitchFamily="2" charset="77"/>
              </a:rPr>
            </a:br>
            <a:r>
              <a:rPr lang="en-US" sz="2600" b="0" dirty="0">
                <a:latin typeface="Titillium Web Light" pitchFamily="2" charset="77"/>
              </a:rPr>
              <a:t>Choose your five best examples</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Provide links or PDFs</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For emails, put into one PDF review</a:t>
            </a:r>
            <a:br>
              <a:rPr lang="en-US" sz="2800" b="0" dirty="0">
                <a:latin typeface="Synchrony Sans" panose="02000503040000020004" pitchFamily="2" charset="0"/>
              </a:rPr>
            </a:br>
            <a:endParaRPr lang="en-US" sz="2800" b="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309966" y="2281574"/>
            <a:ext cx="4327515" cy="2294852"/>
          </a:xfrm>
          <a:effectLst/>
        </p:spPr>
        <p:txBody>
          <a:bodyPr anchor="ctr">
            <a:normAutofit fontScale="92500" lnSpcReduction="20000"/>
          </a:bodyPr>
          <a:lstStyle/>
          <a:p>
            <a:pPr algn="ctr"/>
            <a:r>
              <a:rPr lang="en-US" sz="6000" b="1" dirty="0">
                <a:latin typeface="Titillium Web SemiBold" pitchFamily="2" charset="77"/>
              </a:rPr>
              <a:t>Digital – Emails and Newsletters</a:t>
            </a:r>
          </a:p>
        </p:txBody>
      </p:sp>
      <p:pic>
        <p:nvPicPr>
          <p:cNvPr id="6" name="Picture 5" descr="A close up of a logo&#10;&#10;Description generated with very high confidence">
            <a:extLst>
              <a:ext uri="{FF2B5EF4-FFF2-40B4-BE49-F238E27FC236}">
                <a16:creationId xmlns:a16="http://schemas.microsoft.com/office/drawing/2014/main" id="{58D2EE12-F084-4333-92BB-BF42B50E2012}"/>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478865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91200" y="216976"/>
            <a:ext cx="6096000" cy="6641024"/>
          </a:xfrm>
          <a:effectLst/>
        </p:spPr>
        <p:txBody>
          <a:bodyPr anchor="ctr">
            <a:noAutofit/>
          </a:bodyPr>
          <a:lstStyle/>
          <a:p>
            <a:pPr>
              <a:spcBef>
                <a:spcPts val="600"/>
              </a:spcBef>
            </a:pPr>
            <a:r>
              <a:rPr lang="en-US" sz="2800" b="0" dirty="0">
                <a:latin typeface="Titillium Web Light" pitchFamily="2" charset="77"/>
              </a:rPr>
              <a:t>Any print letter or other communication via the USPS</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No length requirements</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Tip:</a:t>
            </a:r>
            <a:br>
              <a:rPr lang="en-US" sz="2800" b="0" dirty="0">
                <a:latin typeface="Titillium Web Light" pitchFamily="2" charset="77"/>
              </a:rPr>
            </a:br>
            <a:r>
              <a:rPr lang="en-US" sz="2800" b="0" dirty="0">
                <a:latin typeface="Titillium Web Light" pitchFamily="2" charset="77"/>
              </a:rPr>
              <a:t>Choose your five best examples</a:t>
            </a:r>
            <a:br>
              <a:rPr lang="en-US" sz="2800" b="0" dirty="0">
                <a:latin typeface="Synchrony Sans" panose="02000503040000020004" pitchFamily="2" charset="0"/>
              </a:rPr>
            </a:br>
            <a:br>
              <a:rPr lang="en-US" sz="2800" b="0" dirty="0">
                <a:latin typeface="Synchrony Sans" panose="02000503040000020004" pitchFamily="2" charset="0"/>
              </a:rPr>
            </a:br>
            <a:br>
              <a:rPr lang="en-US" sz="2600" b="0" dirty="0">
                <a:latin typeface="Synchrony Sans" panose="02000503040000020004" pitchFamily="2" charset="0"/>
              </a:rPr>
            </a:br>
            <a:br>
              <a:rPr lang="en-US" sz="2800" b="0" dirty="0">
                <a:latin typeface="Synchrony Sans" panose="02000503040000020004" pitchFamily="2" charset="0"/>
              </a:rPr>
            </a:br>
            <a:endParaRPr lang="en-US" sz="2800" b="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139484" y="2281574"/>
            <a:ext cx="5145437" cy="2294852"/>
          </a:xfrm>
          <a:effectLst/>
        </p:spPr>
        <p:txBody>
          <a:bodyPr anchor="ctr">
            <a:noAutofit/>
          </a:bodyPr>
          <a:lstStyle/>
          <a:p>
            <a:pPr algn="ctr"/>
            <a:r>
              <a:rPr lang="en-US" sz="4800" b="1" dirty="0">
                <a:latin typeface="Titillium Web SemiBold" pitchFamily="2" charset="77"/>
              </a:rPr>
              <a:t>Letters/Print Correspondence</a:t>
            </a:r>
          </a:p>
        </p:txBody>
      </p:sp>
      <p:pic>
        <p:nvPicPr>
          <p:cNvPr id="6" name="Picture 5" descr="A close up of a logo&#10;&#10;Description generated with very high confidence">
            <a:extLst>
              <a:ext uri="{FF2B5EF4-FFF2-40B4-BE49-F238E27FC236}">
                <a16:creationId xmlns:a16="http://schemas.microsoft.com/office/drawing/2014/main" id="{7F341C39-2F0F-4E44-A559-C34C7BA8F7F4}"/>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515132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694947" y="389090"/>
            <a:ext cx="6096000" cy="6641024"/>
          </a:xfrm>
          <a:effectLst/>
        </p:spPr>
        <p:txBody>
          <a:bodyPr anchor="ctr">
            <a:noAutofit/>
          </a:bodyPr>
          <a:lstStyle/>
          <a:p>
            <a:pPr>
              <a:spcBef>
                <a:spcPts val="600"/>
              </a:spcBef>
            </a:pPr>
            <a:r>
              <a:rPr lang="en-US" sz="2800" b="0" dirty="0">
                <a:latin typeface="Titillium Web Light" pitchFamily="2" charset="77"/>
              </a:rPr>
              <a:t>This is a print-only category</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Uses effective design and copy to tell a story</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Tips:</a:t>
            </a:r>
            <a:br>
              <a:rPr lang="en-US" sz="2800" b="0" dirty="0">
                <a:latin typeface="Titillium Web Light" pitchFamily="2" charset="77"/>
              </a:rPr>
            </a:br>
            <a:r>
              <a:rPr lang="en-US" sz="2800" b="0" dirty="0">
                <a:latin typeface="Titillium Web Light" pitchFamily="2" charset="77"/>
              </a:rPr>
              <a:t>Submit individual examples or a campaign</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If you submit as a campaign, share the context and strategy</a:t>
            </a:r>
            <a:br>
              <a:rPr lang="en-US" sz="2800" b="0" dirty="0">
                <a:latin typeface="Synchrony Sans" panose="02000503040000020004" pitchFamily="2" charset="0"/>
              </a:rPr>
            </a:br>
            <a:br>
              <a:rPr lang="en-US" sz="2600" b="0" dirty="0">
                <a:latin typeface="Synchrony Sans" panose="02000503040000020004" pitchFamily="2" charset="0"/>
              </a:rPr>
            </a:br>
            <a:br>
              <a:rPr lang="en-US" sz="2600" b="0" dirty="0">
                <a:latin typeface="Synchrony Sans" panose="02000503040000020004" pitchFamily="2" charset="0"/>
              </a:rPr>
            </a:br>
            <a:br>
              <a:rPr lang="en-US" sz="2800" b="0" dirty="0">
                <a:latin typeface="Synchrony Sans" panose="02000503040000020004" pitchFamily="2" charset="0"/>
              </a:rPr>
            </a:br>
            <a:endParaRPr lang="en-US" sz="2800" b="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0" y="2281574"/>
            <a:ext cx="5145437" cy="2294852"/>
          </a:xfrm>
          <a:effectLst/>
        </p:spPr>
        <p:txBody>
          <a:bodyPr anchor="ctr">
            <a:noAutofit/>
          </a:bodyPr>
          <a:lstStyle/>
          <a:p>
            <a:pPr algn="ctr"/>
            <a:r>
              <a:rPr lang="en-US" sz="4800" b="1" dirty="0">
                <a:latin typeface="Titillium Web SemiBold" pitchFamily="2" charset="77"/>
              </a:rPr>
              <a:t>Posters, Charts, and Fliers</a:t>
            </a:r>
          </a:p>
        </p:txBody>
      </p:sp>
      <p:pic>
        <p:nvPicPr>
          <p:cNvPr id="6" name="Picture 5" descr="A close up of a logo&#10;&#10;Description generated with very high confidence">
            <a:extLst>
              <a:ext uri="{FF2B5EF4-FFF2-40B4-BE49-F238E27FC236}">
                <a16:creationId xmlns:a16="http://schemas.microsoft.com/office/drawing/2014/main" id="{BD8FFB4A-6BFA-406A-B12E-F0D1E0835D50}"/>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85753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6214820" y="1032918"/>
            <a:ext cx="5333714" cy="4792165"/>
          </a:xfrm>
          <a:effectLst/>
        </p:spPr>
        <p:txBody>
          <a:bodyPr anchor="ctr">
            <a:normAutofit/>
          </a:bodyPr>
          <a:lstStyle/>
          <a:p>
            <a:r>
              <a:rPr lang="en-US" sz="6000" dirty="0">
                <a:latin typeface="Titillium Web" pitchFamily="2" charset="77"/>
              </a:rPr>
              <a:t>Today’s Agenda</a:t>
            </a: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410992" y="1797803"/>
            <a:ext cx="4068017" cy="3208149"/>
          </a:xfrm>
          <a:effectLst/>
        </p:spPr>
        <p:txBody>
          <a:bodyPr anchor="ctr">
            <a:noAutofit/>
          </a:bodyPr>
          <a:lstStyle/>
          <a:p>
            <a:pPr marL="457200" indent="-457200">
              <a:lnSpc>
                <a:spcPct val="110000"/>
              </a:lnSpc>
              <a:buClr>
                <a:schemeClr val="tx1"/>
              </a:buClr>
              <a:buFont typeface="Arial" panose="020B0604020202020204" pitchFamily="34" charset="0"/>
              <a:buChar char="•"/>
            </a:pPr>
            <a:r>
              <a:rPr lang="en-US" sz="2800" dirty="0">
                <a:latin typeface="Titillium Web" pitchFamily="2" charset="77"/>
              </a:rPr>
              <a:t>About the </a:t>
            </a:r>
            <a:r>
              <a:rPr lang="en-US" sz="2800" dirty="0" err="1">
                <a:latin typeface="Titillium Web" pitchFamily="2" charset="77"/>
              </a:rPr>
              <a:t>ClearMark</a:t>
            </a:r>
            <a:r>
              <a:rPr lang="en-US" sz="2800" dirty="0">
                <a:latin typeface="Titillium Web" pitchFamily="2" charset="77"/>
              </a:rPr>
              <a:t> Awards</a:t>
            </a:r>
          </a:p>
          <a:p>
            <a:pPr marL="457200" indent="-457200">
              <a:lnSpc>
                <a:spcPct val="110000"/>
              </a:lnSpc>
              <a:buClr>
                <a:schemeClr val="tx1"/>
              </a:buClr>
              <a:buFont typeface="Arial" panose="020B0604020202020204" pitchFamily="34" charset="0"/>
              <a:buChar char="•"/>
            </a:pPr>
            <a:r>
              <a:rPr lang="en-US" sz="2800" dirty="0">
                <a:latin typeface="Titillium Web" pitchFamily="2" charset="77"/>
              </a:rPr>
              <a:t>Why Enter</a:t>
            </a:r>
          </a:p>
          <a:p>
            <a:pPr marL="457200" indent="-457200">
              <a:lnSpc>
                <a:spcPct val="110000"/>
              </a:lnSpc>
              <a:buClr>
                <a:schemeClr val="tx1"/>
              </a:buClr>
              <a:buFont typeface="Arial" panose="020B0604020202020204" pitchFamily="34" charset="0"/>
              <a:buChar char="•"/>
            </a:pPr>
            <a:r>
              <a:rPr lang="en-US" sz="2800" dirty="0">
                <a:latin typeface="Titillium Web" pitchFamily="2" charset="77"/>
              </a:rPr>
              <a:t>Award Tiers and Categories</a:t>
            </a:r>
          </a:p>
          <a:p>
            <a:pPr marL="457200" indent="-457200">
              <a:lnSpc>
                <a:spcPct val="110000"/>
              </a:lnSpc>
              <a:buClr>
                <a:schemeClr val="tx1"/>
              </a:buClr>
              <a:buFont typeface="Arial" panose="020B0604020202020204" pitchFamily="34" charset="0"/>
              <a:buChar char="•"/>
            </a:pPr>
            <a:r>
              <a:rPr lang="en-US" sz="2800" dirty="0">
                <a:latin typeface="Titillium Web" pitchFamily="2" charset="77"/>
              </a:rPr>
              <a:t>Judging Criteria</a:t>
            </a:r>
          </a:p>
          <a:p>
            <a:pPr marL="457200" indent="-457200">
              <a:lnSpc>
                <a:spcPct val="110000"/>
              </a:lnSpc>
              <a:buClr>
                <a:schemeClr val="tx1"/>
              </a:buClr>
              <a:buFont typeface="Arial" panose="020B0604020202020204" pitchFamily="34" charset="0"/>
              <a:buChar char="•"/>
            </a:pPr>
            <a:r>
              <a:rPr lang="en-US" sz="2800" dirty="0">
                <a:latin typeface="Titillium Web" pitchFamily="2" charset="77"/>
              </a:rPr>
              <a:t>How to Enter</a:t>
            </a:r>
          </a:p>
          <a:p>
            <a:pPr marL="457200" indent="-457200">
              <a:lnSpc>
                <a:spcPct val="110000"/>
              </a:lnSpc>
              <a:buClr>
                <a:schemeClr val="tx1"/>
              </a:buClr>
              <a:buFont typeface="Arial" panose="020B0604020202020204" pitchFamily="34" charset="0"/>
              <a:buChar char="•"/>
            </a:pPr>
            <a:r>
              <a:rPr lang="en-US" sz="2800" dirty="0">
                <a:latin typeface="Titillium Web" pitchFamily="2" charset="77"/>
              </a:rPr>
              <a:t>Q&amp;A</a:t>
            </a:r>
          </a:p>
        </p:txBody>
      </p:sp>
      <p:pic>
        <p:nvPicPr>
          <p:cNvPr id="7" name="Picture 6" descr="A close up of a logo&#10;&#10;Description generated with very high confidence">
            <a:extLst>
              <a:ext uri="{FF2B5EF4-FFF2-40B4-BE49-F238E27FC236}">
                <a16:creationId xmlns:a16="http://schemas.microsoft.com/office/drawing/2014/main" id="{F6F5FB69-1F6D-4971-A30F-B81ADA17DFEF}"/>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819723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91200" y="340963"/>
            <a:ext cx="6096000" cy="6641024"/>
          </a:xfrm>
          <a:effectLst/>
        </p:spPr>
        <p:txBody>
          <a:bodyPr anchor="ctr">
            <a:noAutofit/>
          </a:bodyPr>
          <a:lstStyle/>
          <a:p>
            <a:pPr>
              <a:spcBef>
                <a:spcPts val="600"/>
              </a:spcBef>
            </a:pPr>
            <a:r>
              <a:rPr lang="en-US" sz="2800" b="0" dirty="0">
                <a:latin typeface="Titillium Web Light" pitchFamily="2" charset="77"/>
              </a:rPr>
              <a:t>Visually communicates data while telling a story</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Tips:</a:t>
            </a:r>
            <a:br>
              <a:rPr lang="en-US" sz="2800" b="0" dirty="0">
                <a:latin typeface="Titillium Web Light" pitchFamily="2" charset="77"/>
              </a:rPr>
            </a:br>
            <a:r>
              <a:rPr lang="en-US" sz="2800" b="0" dirty="0">
                <a:latin typeface="Titillium Web Light" pitchFamily="2" charset="77"/>
              </a:rPr>
              <a:t>Submit individual examples or a campaign</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If you submit as a campaign, share the context and strategy</a:t>
            </a:r>
            <a:br>
              <a:rPr lang="en-US" sz="2800" b="0" dirty="0">
                <a:latin typeface="Synchrony Sans" panose="02000503040000020004" pitchFamily="2" charset="0"/>
              </a:rPr>
            </a:br>
            <a:br>
              <a:rPr lang="en-US" sz="2600" b="0" dirty="0">
                <a:latin typeface="Synchrony Sans" panose="02000503040000020004" pitchFamily="2" charset="0"/>
              </a:rPr>
            </a:br>
            <a:br>
              <a:rPr lang="en-US" sz="2600" b="0" dirty="0">
                <a:latin typeface="Synchrony Sans" panose="02000503040000020004" pitchFamily="2" charset="0"/>
              </a:rPr>
            </a:br>
            <a:br>
              <a:rPr lang="en-US" sz="2800" b="0" dirty="0">
                <a:latin typeface="Synchrony Sans" panose="02000503040000020004" pitchFamily="2" charset="0"/>
              </a:rPr>
            </a:br>
            <a:endParaRPr lang="en-US" sz="2800" b="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0" y="2281574"/>
            <a:ext cx="5145437" cy="2294852"/>
          </a:xfrm>
          <a:effectLst/>
        </p:spPr>
        <p:txBody>
          <a:bodyPr anchor="ctr">
            <a:noAutofit/>
          </a:bodyPr>
          <a:lstStyle/>
          <a:p>
            <a:pPr algn="ctr"/>
            <a:r>
              <a:rPr lang="en-US" sz="4800" b="1" dirty="0">
                <a:latin typeface="Titillium Web SemiBold" pitchFamily="2" charset="77"/>
              </a:rPr>
              <a:t>Infographics</a:t>
            </a:r>
          </a:p>
        </p:txBody>
      </p:sp>
      <p:pic>
        <p:nvPicPr>
          <p:cNvPr id="6" name="Picture 5" descr="A close up of a logo&#10;&#10;Description generated with very high confidence">
            <a:extLst>
              <a:ext uri="{FF2B5EF4-FFF2-40B4-BE49-F238E27FC236}">
                <a16:creationId xmlns:a16="http://schemas.microsoft.com/office/drawing/2014/main" id="{F389D8AA-EF99-4083-87B1-F25000EFEA8E}"/>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140724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91200" y="340963"/>
            <a:ext cx="6096000" cy="6641024"/>
          </a:xfrm>
          <a:effectLst/>
        </p:spPr>
        <p:txBody>
          <a:bodyPr anchor="ctr">
            <a:noAutofit/>
          </a:bodyPr>
          <a:lstStyle/>
          <a:p>
            <a:pPr>
              <a:spcBef>
                <a:spcPts val="600"/>
              </a:spcBef>
            </a:pPr>
            <a:r>
              <a:rPr lang="en-US" sz="2800" b="0" dirty="0">
                <a:latin typeface="Titillium Web Light" pitchFamily="2" charset="77"/>
              </a:rPr>
              <a:t>Print or digital brochures</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Examples:</a:t>
            </a:r>
            <a:br>
              <a:rPr lang="en-US" sz="2800" b="0" dirty="0">
                <a:latin typeface="Titillium Web Light" pitchFamily="2" charset="77"/>
              </a:rPr>
            </a:br>
            <a:r>
              <a:rPr lang="en-US" sz="2800" b="0" dirty="0">
                <a:latin typeface="Titillium Web Light" pitchFamily="2" charset="77"/>
              </a:rPr>
              <a:t>Insurance Summary of Benefits</a:t>
            </a:r>
            <a:br>
              <a:rPr lang="en-US" sz="2800" b="0" dirty="0">
                <a:latin typeface="Titillium Web Light" pitchFamily="2" charset="77"/>
              </a:rPr>
            </a:br>
            <a:r>
              <a:rPr lang="en-US" sz="2800" b="0" dirty="0">
                <a:latin typeface="Titillium Web Light" pitchFamily="2" charset="77"/>
              </a:rPr>
              <a:t>Health Plan Summaries</a:t>
            </a:r>
            <a:br>
              <a:rPr lang="en-US" sz="2800" b="0" dirty="0">
                <a:latin typeface="Titillium Web Light" pitchFamily="2" charset="77"/>
              </a:rPr>
            </a:br>
            <a:r>
              <a:rPr lang="en-US" sz="2800" b="0" dirty="0">
                <a:latin typeface="Titillium Web Light" pitchFamily="2" charset="77"/>
              </a:rPr>
              <a:t>Workplace Policies</a:t>
            </a:r>
            <a:br>
              <a:rPr lang="en-US" sz="2800" b="0" dirty="0">
                <a:latin typeface="Titillium Web Light" pitchFamily="2" charset="77"/>
              </a:rPr>
            </a:br>
            <a:r>
              <a:rPr lang="en-US" sz="2800" b="0" dirty="0">
                <a:latin typeface="Titillium Web Light" pitchFamily="2" charset="77"/>
              </a:rPr>
              <a:t>Marketing Collateral (Complex topics)</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Tip:</a:t>
            </a:r>
            <a:br>
              <a:rPr lang="en-US" sz="2800" b="0" dirty="0">
                <a:latin typeface="Titillium Web Light" pitchFamily="2" charset="77"/>
              </a:rPr>
            </a:br>
            <a:r>
              <a:rPr lang="en-US" sz="2800" b="0" dirty="0">
                <a:latin typeface="Titillium Web Light" pitchFamily="2" charset="77"/>
              </a:rPr>
              <a:t>Submit as a PDF</a:t>
            </a:r>
            <a:br>
              <a:rPr lang="en-US" sz="2800" b="0" dirty="0">
                <a:latin typeface="Synchrony Sans" panose="02000503040000020004" pitchFamily="2" charset="0"/>
              </a:rPr>
            </a:br>
            <a:endParaRPr lang="en-US" sz="2800" b="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0" y="2638035"/>
            <a:ext cx="5145437" cy="2294852"/>
          </a:xfrm>
          <a:effectLst/>
        </p:spPr>
        <p:txBody>
          <a:bodyPr anchor="ctr">
            <a:noAutofit/>
          </a:bodyPr>
          <a:lstStyle/>
          <a:p>
            <a:pPr algn="ctr"/>
            <a:r>
              <a:rPr lang="en-US" sz="4800" b="1" dirty="0">
                <a:latin typeface="Titillium Web SemiBold" pitchFamily="2" charset="77"/>
              </a:rPr>
              <a:t>Brochures – Up to 10 Pages/More than 10 Pages</a:t>
            </a:r>
          </a:p>
        </p:txBody>
      </p:sp>
      <p:pic>
        <p:nvPicPr>
          <p:cNvPr id="6" name="Picture 5" descr="A close up of a logo&#10;&#10;Description generated with very high confidence">
            <a:extLst>
              <a:ext uri="{FF2B5EF4-FFF2-40B4-BE49-F238E27FC236}">
                <a16:creationId xmlns:a16="http://schemas.microsoft.com/office/drawing/2014/main" id="{6392907E-E6E4-4E42-B6D1-01E66B14A1D1}"/>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2666915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91200" y="216976"/>
            <a:ext cx="5757334" cy="6641024"/>
          </a:xfrm>
          <a:effectLst/>
        </p:spPr>
        <p:txBody>
          <a:bodyPr anchor="ctr">
            <a:noAutofit/>
          </a:bodyPr>
          <a:lstStyle/>
          <a:p>
            <a:pPr>
              <a:spcBef>
                <a:spcPts val="600"/>
              </a:spcBef>
            </a:pPr>
            <a:r>
              <a:rPr lang="en-US" sz="2800" b="0" dirty="0">
                <a:latin typeface="Titillium Web Light" pitchFamily="2" charset="77"/>
              </a:rPr>
              <a:t>Documents that address legal issues or content</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Examples:</a:t>
            </a:r>
            <a:br>
              <a:rPr lang="en-US" sz="2800" b="0" dirty="0">
                <a:latin typeface="Titillium Web Light" pitchFamily="2" charset="77"/>
              </a:rPr>
            </a:br>
            <a:r>
              <a:rPr lang="en-US" sz="2800" b="0" dirty="0">
                <a:latin typeface="Titillium Web Light" pitchFamily="2" charset="77"/>
              </a:rPr>
              <a:t>Terms and Conditions</a:t>
            </a:r>
            <a:br>
              <a:rPr lang="en-US" sz="2800" b="0" dirty="0">
                <a:latin typeface="Titillium Web Light" pitchFamily="2" charset="77"/>
              </a:rPr>
            </a:br>
            <a:r>
              <a:rPr lang="en-US" sz="2800" b="0" dirty="0">
                <a:latin typeface="Titillium Web Light" pitchFamily="2" charset="77"/>
              </a:rPr>
              <a:t>Explanation of Benefits</a:t>
            </a:r>
            <a:br>
              <a:rPr lang="en-US" sz="2800" b="0" dirty="0">
                <a:latin typeface="Titillium Web Light" pitchFamily="2" charset="77"/>
              </a:rPr>
            </a:br>
            <a:r>
              <a:rPr lang="en-US" sz="2800" b="0" dirty="0">
                <a:latin typeface="Titillium Web Light" pitchFamily="2" charset="77"/>
              </a:rPr>
              <a:t>Bankruptcy Forms</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Tip:</a:t>
            </a:r>
            <a:br>
              <a:rPr lang="en-US" sz="2800" b="0" dirty="0">
                <a:latin typeface="Titillium Web Light" pitchFamily="2" charset="77"/>
              </a:rPr>
            </a:br>
            <a:r>
              <a:rPr lang="en-US" sz="2800" b="0" dirty="0">
                <a:latin typeface="Titillium Web Light" pitchFamily="2" charset="77"/>
              </a:rPr>
              <a:t>Submit as a PDF</a:t>
            </a: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5" y="2250578"/>
            <a:ext cx="4819973" cy="2294852"/>
          </a:xfrm>
          <a:effectLst/>
        </p:spPr>
        <p:txBody>
          <a:bodyPr anchor="ctr">
            <a:normAutofit/>
          </a:bodyPr>
          <a:lstStyle/>
          <a:p>
            <a:pPr algn="ctr"/>
            <a:r>
              <a:rPr lang="en-US" sz="6000" b="1" dirty="0">
                <a:latin typeface="Titillium Web SemiBold" pitchFamily="2" charset="77"/>
              </a:rPr>
              <a:t>Legal Documents </a:t>
            </a:r>
          </a:p>
        </p:txBody>
      </p:sp>
      <p:pic>
        <p:nvPicPr>
          <p:cNvPr id="6" name="Picture 5" descr="A close up of a logo&#10;&#10;Description generated with very high confidence">
            <a:extLst>
              <a:ext uri="{FF2B5EF4-FFF2-40B4-BE49-F238E27FC236}">
                <a16:creationId xmlns:a16="http://schemas.microsoft.com/office/drawing/2014/main" id="{873F5672-2FD1-4044-9996-08C7B7F312BD}"/>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1308419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91200" y="216976"/>
            <a:ext cx="5757334" cy="6641024"/>
          </a:xfrm>
          <a:effectLst/>
        </p:spPr>
        <p:txBody>
          <a:bodyPr anchor="ctr">
            <a:noAutofit/>
          </a:bodyPr>
          <a:lstStyle/>
          <a:p>
            <a:pPr>
              <a:spcBef>
                <a:spcPts val="600"/>
              </a:spcBef>
            </a:pPr>
            <a:r>
              <a:rPr lang="en-US" sz="2800" b="0" dirty="0">
                <a:latin typeface="Titillium Web Light" pitchFamily="2" charset="77"/>
              </a:rPr>
              <a:t>Print or digital transactional forms</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Any type of application or statement is appropriate</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Examples:</a:t>
            </a:r>
            <a:br>
              <a:rPr lang="en-US" sz="2800" b="0" dirty="0">
                <a:latin typeface="Titillium Web Light" pitchFamily="2" charset="77"/>
              </a:rPr>
            </a:br>
            <a:r>
              <a:rPr lang="en-US" sz="2800" b="0" dirty="0">
                <a:latin typeface="Titillium Web Light" pitchFamily="2" charset="77"/>
              </a:rPr>
              <a:t>Online application</a:t>
            </a:r>
            <a:br>
              <a:rPr lang="en-US" sz="2800" b="0" dirty="0">
                <a:latin typeface="Titillium Web Light" pitchFamily="2" charset="77"/>
              </a:rPr>
            </a:br>
            <a:r>
              <a:rPr lang="en-US" sz="2800" b="0" dirty="0">
                <a:latin typeface="Titillium Web Light" pitchFamily="2" charset="77"/>
              </a:rPr>
              <a:t>Financial statement</a:t>
            </a:r>
            <a:br>
              <a:rPr lang="en-US" sz="2800" b="0" dirty="0">
                <a:latin typeface="Titillium Web Light" pitchFamily="2" charset="77"/>
              </a:rPr>
            </a:b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Tip:</a:t>
            </a:r>
            <a:br>
              <a:rPr lang="en-US" sz="2800" b="0" dirty="0">
                <a:latin typeface="Titillium Web Light" pitchFamily="2" charset="77"/>
              </a:rPr>
            </a:br>
            <a:r>
              <a:rPr lang="en-US" sz="2800" b="0" dirty="0">
                <a:latin typeface="Titillium Web Light" pitchFamily="2" charset="77"/>
              </a:rPr>
              <a:t>Submit as a PDF</a:t>
            </a: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5" y="2250578"/>
            <a:ext cx="4819973" cy="2294852"/>
          </a:xfrm>
          <a:effectLst/>
        </p:spPr>
        <p:txBody>
          <a:bodyPr anchor="ctr">
            <a:normAutofit fontScale="92500" lnSpcReduction="20000"/>
          </a:bodyPr>
          <a:lstStyle/>
          <a:p>
            <a:pPr algn="ctr"/>
            <a:r>
              <a:rPr lang="en-US" sz="6000" b="1" dirty="0">
                <a:latin typeface="Titillium Web SemiBold" pitchFamily="2" charset="77"/>
              </a:rPr>
              <a:t>Forms, Applications, and Statements</a:t>
            </a:r>
          </a:p>
        </p:txBody>
      </p:sp>
      <p:pic>
        <p:nvPicPr>
          <p:cNvPr id="6" name="Picture 5" descr="A close up of a logo&#10;&#10;Description generated with very high confidence">
            <a:extLst>
              <a:ext uri="{FF2B5EF4-FFF2-40B4-BE49-F238E27FC236}">
                <a16:creationId xmlns:a16="http://schemas.microsoft.com/office/drawing/2014/main" id="{873F5672-2FD1-4044-9996-08C7B7F312BD}"/>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1221489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698209" y="1032918"/>
            <a:ext cx="6493791" cy="4792165"/>
          </a:xfrm>
          <a:effectLst/>
        </p:spPr>
        <p:txBody>
          <a:bodyPr anchor="ctr">
            <a:noAutofit/>
          </a:bodyPr>
          <a:lstStyle/>
          <a:p>
            <a:r>
              <a:rPr lang="en-US" sz="2800" b="0" dirty="0">
                <a:latin typeface="Titillium Web Light" pitchFamily="2" charset="77"/>
              </a:rPr>
              <a:t>Submit your best examples of transformed work</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Two categories: print and digital</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Tips:</a:t>
            </a:r>
            <a:br>
              <a:rPr lang="en-US" sz="2800" b="0" dirty="0">
                <a:latin typeface="Titillium Web Light" pitchFamily="2" charset="77"/>
              </a:rPr>
            </a:br>
            <a:r>
              <a:rPr lang="en-US" sz="2800" b="0" dirty="0">
                <a:latin typeface="Titillium Web Light" pitchFamily="2" charset="77"/>
              </a:rPr>
              <a:t>Showcase your content transformation</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Share the story of the journey</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Submit PDF examples of before and after</a:t>
            </a:r>
            <a:br>
              <a:rPr lang="en-US" sz="2800" b="0" dirty="0">
                <a:latin typeface="Synchrony Sans" panose="02000503040000020004" pitchFamily="2" charset="0"/>
              </a:rPr>
            </a:br>
            <a:br>
              <a:rPr lang="en-US" sz="2800" b="0" dirty="0">
                <a:latin typeface="Synchrony Sans" panose="02000503040000020004" pitchFamily="2" charset="0"/>
              </a:rPr>
            </a:br>
            <a:endParaRPr lang="en-US" sz="28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a:bodyPr>
          <a:lstStyle/>
          <a:p>
            <a:pPr algn="ctr"/>
            <a:r>
              <a:rPr lang="en-US" sz="6000" b="1" dirty="0">
                <a:latin typeface="Titillium Web SemiBold" pitchFamily="2" charset="77"/>
              </a:rPr>
              <a:t>Before and After</a:t>
            </a:r>
          </a:p>
        </p:txBody>
      </p:sp>
      <p:pic>
        <p:nvPicPr>
          <p:cNvPr id="6" name="Picture 5" descr="A close up of a logo&#10;&#10;Description generated with very high confidence">
            <a:extLst>
              <a:ext uri="{FF2B5EF4-FFF2-40B4-BE49-F238E27FC236}">
                <a16:creationId xmlns:a16="http://schemas.microsoft.com/office/drawing/2014/main" id="{615493E1-2705-4C87-83CD-68275D0BCF02}"/>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1114675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9610F818-219E-491F-887F-B078103BA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39895"/>
            <a:ext cx="12192000" cy="3118104"/>
          </a:xfrm>
          <a:custGeom>
            <a:avLst/>
            <a:gdLst>
              <a:gd name="connsiteX0" fmla="*/ 0 w 12192000"/>
              <a:gd name="connsiteY0" fmla="*/ 0 h 3118104"/>
              <a:gd name="connsiteX1" fmla="*/ 3676329 w 12192000"/>
              <a:gd name="connsiteY1" fmla="*/ 0 h 3118104"/>
              <a:gd name="connsiteX2" fmla="*/ 5595257 w 12192000"/>
              <a:gd name="connsiteY2" fmla="*/ 0 h 3118104"/>
              <a:gd name="connsiteX3" fmla="*/ 5672349 w 12192000"/>
              <a:gd name="connsiteY3" fmla="*/ 0 h 3118104"/>
              <a:gd name="connsiteX4" fmla="*/ 6053347 w 12192000"/>
              <a:gd name="connsiteY4" fmla="*/ 263783 h 3118104"/>
              <a:gd name="connsiteX5" fmla="*/ 6061813 w 12192000"/>
              <a:gd name="connsiteY5" fmla="*/ 266713 h 3118104"/>
              <a:gd name="connsiteX6" fmla="*/ 6074513 w 12192000"/>
              <a:gd name="connsiteY6" fmla="*/ 271110 h 3118104"/>
              <a:gd name="connsiteX7" fmla="*/ 6087212 w 12192000"/>
              <a:gd name="connsiteY7" fmla="*/ 275506 h 3118104"/>
              <a:gd name="connsiteX8" fmla="*/ 6097797 w 12192000"/>
              <a:gd name="connsiteY8" fmla="*/ 275506 h 3118104"/>
              <a:gd name="connsiteX9" fmla="*/ 6110496 w 12192000"/>
              <a:gd name="connsiteY9" fmla="*/ 275506 h 3118104"/>
              <a:gd name="connsiteX10" fmla="*/ 6121079 w 12192000"/>
              <a:gd name="connsiteY10" fmla="*/ 271110 h 3118104"/>
              <a:gd name="connsiteX11" fmla="*/ 6133779 w 12192000"/>
              <a:gd name="connsiteY11" fmla="*/ 266713 h 3118104"/>
              <a:gd name="connsiteX12" fmla="*/ 6142246 w 12192000"/>
              <a:gd name="connsiteY12" fmla="*/ 263783 h 3118104"/>
              <a:gd name="connsiteX13" fmla="*/ 6523247 w 12192000"/>
              <a:gd name="connsiteY13" fmla="*/ 0 h 3118104"/>
              <a:gd name="connsiteX14" fmla="*/ 6596743 w 12192000"/>
              <a:gd name="connsiteY14" fmla="*/ 0 h 3118104"/>
              <a:gd name="connsiteX15" fmla="*/ 12186115 w 12192000"/>
              <a:gd name="connsiteY15" fmla="*/ 0 h 3118104"/>
              <a:gd name="connsiteX16" fmla="*/ 12192000 w 12192000"/>
              <a:gd name="connsiteY16" fmla="*/ 0 h 3118104"/>
              <a:gd name="connsiteX17" fmla="*/ 12192000 w 12192000"/>
              <a:gd name="connsiteY17" fmla="*/ 3118104 h 3118104"/>
              <a:gd name="connsiteX18" fmla="*/ 7728858 w 12192000"/>
              <a:gd name="connsiteY18" fmla="*/ 3118104 h 3118104"/>
              <a:gd name="connsiteX19" fmla="*/ 6596743 w 12192000"/>
              <a:gd name="connsiteY19" fmla="*/ 3118104 h 3118104"/>
              <a:gd name="connsiteX20" fmla="*/ 5595257 w 12192000"/>
              <a:gd name="connsiteY20" fmla="*/ 3118104 h 3118104"/>
              <a:gd name="connsiteX21" fmla="*/ 2906487 w 12192000"/>
              <a:gd name="connsiteY21" fmla="*/ 3118104 h 3118104"/>
              <a:gd name="connsiteX22" fmla="*/ 0 w 12192000"/>
              <a:gd name="connsiteY22" fmla="*/ 3118104 h 311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2000" h="3118104">
                <a:moveTo>
                  <a:pt x="0" y="0"/>
                </a:moveTo>
                <a:lnTo>
                  <a:pt x="3676329" y="0"/>
                </a:lnTo>
                <a:lnTo>
                  <a:pt x="5595257" y="0"/>
                </a:lnTo>
                <a:lnTo>
                  <a:pt x="5672349" y="0"/>
                </a:lnTo>
                <a:lnTo>
                  <a:pt x="6053347" y="263783"/>
                </a:lnTo>
                <a:lnTo>
                  <a:pt x="6061813" y="266713"/>
                </a:lnTo>
                <a:lnTo>
                  <a:pt x="6074513" y="271110"/>
                </a:lnTo>
                <a:lnTo>
                  <a:pt x="6087212" y="275506"/>
                </a:lnTo>
                <a:lnTo>
                  <a:pt x="6097797" y="275506"/>
                </a:lnTo>
                <a:lnTo>
                  <a:pt x="6110496" y="275506"/>
                </a:lnTo>
                <a:lnTo>
                  <a:pt x="6121079" y="271110"/>
                </a:lnTo>
                <a:lnTo>
                  <a:pt x="6133779" y="266713"/>
                </a:lnTo>
                <a:lnTo>
                  <a:pt x="6142246" y="263783"/>
                </a:lnTo>
                <a:lnTo>
                  <a:pt x="6523247" y="0"/>
                </a:lnTo>
                <a:lnTo>
                  <a:pt x="6596743" y="0"/>
                </a:lnTo>
                <a:lnTo>
                  <a:pt x="12186115" y="0"/>
                </a:lnTo>
                <a:lnTo>
                  <a:pt x="12192000" y="0"/>
                </a:lnTo>
                <a:lnTo>
                  <a:pt x="12192000" y="3118104"/>
                </a:lnTo>
                <a:lnTo>
                  <a:pt x="7728858" y="3118104"/>
                </a:lnTo>
                <a:lnTo>
                  <a:pt x="6596743" y="3118104"/>
                </a:lnTo>
                <a:lnTo>
                  <a:pt x="5595257" y="3118104"/>
                </a:lnTo>
                <a:lnTo>
                  <a:pt x="2906487" y="3118104"/>
                </a:lnTo>
                <a:lnTo>
                  <a:pt x="0" y="3118104"/>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810001" y="4080386"/>
            <a:ext cx="10572000" cy="1388741"/>
          </a:xfrm>
        </p:spPr>
        <p:txBody>
          <a:bodyPr>
            <a:normAutofit/>
          </a:bodyPr>
          <a:lstStyle/>
          <a:p>
            <a:pPr algn="ctr"/>
            <a:r>
              <a:rPr lang="en-US">
                <a:solidFill>
                  <a:srgbClr val="FFFFFF"/>
                </a:solidFill>
                <a:latin typeface="Titillium Web SemiBold" pitchFamily="2" charset="77"/>
              </a:rPr>
              <a:t>Judging Criteria</a:t>
            </a:r>
          </a:p>
        </p:txBody>
      </p:sp>
      <p:sp>
        <p:nvSpPr>
          <p:cNvPr id="19" name="Rounded Rectangle 16">
            <a:extLst>
              <a:ext uri="{FF2B5EF4-FFF2-40B4-BE49-F238E27FC236}">
                <a16:creationId xmlns:a16="http://schemas.microsoft.com/office/drawing/2014/main" id="{5A086AAD-1108-41EB-A7C9-5E22CA942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10472" y="643464"/>
            <a:ext cx="7757804" cy="2817491"/>
          </a:xfrm>
          <a:prstGeom prst="roundRect">
            <a:avLst>
              <a:gd name="adj" fmla="val 3513"/>
            </a:avLst>
          </a:prstGeom>
          <a:solidFill>
            <a:schemeClr val="bg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Newspaper">
            <a:extLst>
              <a:ext uri="{FF2B5EF4-FFF2-40B4-BE49-F238E27FC236}">
                <a16:creationId xmlns:a16="http://schemas.microsoft.com/office/drawing/2014/main" id="{303A1273-CED1-43DB-9265-14624926EA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31377" y="884810"/>
            <a:ext cx="2320054" cy="2320054"/>
          </a:xfrm>
          <a:prstGeom prst="rect">
            <a:avLst/>
          </a:prstGeom>
        </p:spPr>
      </p:pic>
      <p:pic>
        <p:nvPicPr>
          <p:cNvPr id="11" name="Picture 10" descr="A close up of a logo&#10;&#10;Description generated with very high confidence">
            <a:extLst>
              <a:ext uri="{FF2B5EF4-FFF2-40B4-BE49-F238E27FC236}">
                <a16:creationId xmlns:a16="http://schemas.microsoft.com/office/drawing/2014/main" id="{AED5AD7E-FD5C-403B-91CA-A81044A343B0}"/>
              </a:ext>
            </a:extLst>
          </p:cNvPr>
          <p:cNvPicPr>
            <a:picLocks noChangeAspect="1"/>
          </p:cNvPicPr>
          <p:nvPr/>
        </p:nvPicPr>
        <p:blipFill>
          <a:blip r:embed="rId4"/>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4198318501"/>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698209" y="1032918"/>
            <a:ext cx="6493791" cy="4792165"/>
          </a:xfrm>
          <a:effectLst/>
        </p:spPr>
        <p:txBody>
          <a:bodyPr anchor="ctr">
            <a:noAutofit/>
          </a:bodyPr>
          <a:lstStyle/>
          <a:p>
            <a:r>
              <a:rPr lang="en-US" sz="2800" b="0" dirty="0">
                <a:latin typeface="Titillium Web Light" pitchFamily="2" charset="77"/>
              </a:rPr>
              <a:t>Based on international plain language definitions and criteria</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Can the user find what they need?</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Can they understand what they find?</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Can they act on that understanding?</a:t>
            </a:r>
            <a:br>
              <a:rPr lang="en-US" sz="2800" b="0" dirty="0">
                <a:latin typeface="Synchrony Sans" panose="02000503040000020004" pitchFamily="2" charset="0"/>
              </a:rPr>
            </a:br>
            <a:endParaRPr lang="en-US" sz="28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a:bodyPr>
          <a:lstStyle/>
          <a:p>
            <a:pPr algn="ctr"/>
            <a:r>
              <a:rPr lang="en-US" sz="6000" b="1" dirty="0">
                <a:latin typeface="Titillium Web SemiBold" pitchFamily="2" charset="77"/>
              </a:rPr>
              <a:t>Judging Criteria</a:t>
            </a:r>
          </a:p>
        </p:txBody>
      </p:sp>
      <p:pic>
        <p:nvPicPr>
          <p:cNvPr id="6" name="Picture 5" descr="A close up of a logo&#10;&#10;Description generated with very high confidence">
            <a:extLst>
              <a:ext uri="{FF2B5EF4-FFF2-40B4-BE49-F238E27FC236}">
                <a16:creationId xmlns:a16="http://schemas.microsoft.com/office/drawing/2014/main" id="{CA43F897-701B-47E7-B193-92414351C9D6}"/>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632046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698209" y="1032918"/>
            <a:ext cx="6493791" cy="4792165"/>
          </a:xfrm>
          <a:effectLst/>
        </p:spPr>
        <p:txBody>
          <a:bodyPr anchor="ctr">
            <a:noAutofit/>
          </a:bodyPr>
          <a:lstStyle/>
          <a:p>
            <a:r>
              <a:rPr lang="en-US" sz="2800" b="0" dirty="0">
                <a:latin typeface="Titillium Web Light" pitchFamily="2" charset="77"/>
              </a:rPr>
              <a:t>Awards of Distinction:</a:t>
            </a:r>
            <a:br>
              <a:rPr lang="en-US" sz="2800" b="0" dirty="0">
                <a:latin typeface="Titillium Web Light" pitchFamily="2" charset="77"/>
              </a:rPr>
            </a:br>
            <a:r>
              <a:rPr lang="en-US" sz="2800" b="0" dirty="0">
                <a:latin typeface="Titillium Web Light" pitchFamily="2" charset="77"/>
              </a:rPr>
              <a:t>Panel of 2-4 judges; Review, score and select winners</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Category Winners:</a:t>
            </a:r>
            <a:br>
              <a:rPr lang="en-US" sz="2800" b="0" dirty="0">
                <a:latin typeface="Titillium Web Light" pitchFamily="2" charset="77"/>
              </a:rPr>
            </a:br>
            <a:r>
              <a:rPr lang="en-US" sz="2800" b="0" dirty="0">
                <a:latin typeface="Titillium Web Light" pitchFamily="2" charset="77"/>
              </a:rPr>
              <a:t>Panel of 2-4 Category Judges; Review, score and select winners</a:t>
            </a:r>
            <a:br>
              <a:rPr lang="en-US" sz="2800" b="0" dirty="0">
                <a:latin typeface="Titillium Web Light" pitchFamily="2" charset="77"/>
              </a:rPr>
            </a:br>
            <a:br>
              <a:rPr lang="en-US" sz="2800" b="0" dirty="0">
                <a:latin typeface="Titillium Web Light" pitchFamily="2" charset="77"/>
              </a:rPr>
            </a:br>
            <a:r>
              <a:rPr lang="en-US" sz="2800" b="0" dirty="0">
                <a:latin typeface="Titillium Web Light" pitchFamily="2" charset="77"/>
              </a:rPr>
              <a:t>Grand Award:</a:t>
            </a:r>
            <a:br>
              <a:rPr lang="en-US" sz="2800" b="0" dirty="0">
                <a:latin typeface="Titillium Web Light" pitchFamily="2" charset="77"/>
              </a:rPr>
            </a:br>
            <a:r>
              <a:rPr lang="en-US" sz="2800" b="0" dirty="0">
                <a:latin typeface="Titillium Web Light" pitchFamily="2" charset="77"/>
              </a:rPr>
              <a:t>Head Judge and Category Judges confer and select</a:t>
            </a:r>
            <a:br>
              <a:rPr lang="en-US" sz="2800" b="0" dirty="0">
                <a:latin typeface="Synchrony Sans" panose="02000503040000020004" pitchFamily="2" charset="0"/>
              </a:rPr>
            </a:br>
            <a:endParaRPr lang="en-US" sz="28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fontScale="92500" lnSpcReduction="20000"/>
          </a:bodyPr>
          <a:lstStyle/>
          <a:p>
            <a:pPr algn="ctr"/>
            <a:r>
              <a:rPr lang="en-US" sz="6000" b="1" dirty="0">
                <a:latin typeface="Titillium Web SemiBold" pitchFamily="2" charset="77"/>
              </a:rPr>
              <a:t>How Are Winners Selected?</a:t>
            </a:r>
          </a:p>
        </p:txBody>
      </p:sp>
      <p:pic>
        <p:nvPicPr>
          <p:cNvPr id="6" name="Picture 5" descr="A close up of a logo&#10;&#10;Description generated with very high confidence">
            <a:extLst>
              <a:ext uri="{FF2B5EF4-FFF2-40B4-BE49-F238E27FC236}">
                <a16:creationId xmlns:a16="http://schemas.microsoft.com/office/drawing/2014/main" id="{FA0C25B9-39F3-4623-8C2E-A455C9A23D43}"/>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2497797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512229" y="1761338"/>
            <a:ext cx="6493791" cy="4792165"/>
          </a:xfrm>
          <a:effectLst/>
        </p:spPr>
        <p:txBody>
          <a:bodyPr anchor="ctr">
            <a:noAutofit/>
          </a:bodyPr>
          <a:lstStyle/>
          <a:p>
            <a:r>
              <a:rPr lang="en-US" sz="2600" b="0" dirty="0">
                <a:latin typeface="Titillium Web Light" pitchFamily="2" charset="77"/>
              </a:rPr>
              <a:t>Attend orientation and planning calls</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Review 6 to 15 entries across a single category</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Score and rank entries, based on criteria</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Collaborate with fellow judges to confer Awards of Distinction and Category Awards</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Provide written feedback on each entry</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Total commitment: Up to 30 hours</a:t>
            </a:r>
            <a:br>
              <a:rPr lang="en-US" sz="2800" b="0" dirty="0">
                <a:latin typeface="Synchrony Sans" panose="02000503040000020004" pitchFamily="2" charset="0"/>
              </a:rPr>
            </a:br>
            <a:br>
              <a:rPr lang="en-US" sz="2800" b="0" dirty="0">
                <a:latin typeface="Synchrony Sans" panose="02000503040000020004" pitchFamily="2" charset="0"/>
              </a:rPr>
            </a:br>
            <a:br>
              <a:rPr lang="en-US" sz="2800" b="0" dirty="0">
                <a:latin typeface="Synchrony Sans" panose="02000503040000020004" pitchFamily="2" charset="0"/>
              </a:rPr>
            </a:br>
            <a:endParaRPr lang="en-US" sz="28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6" y="2281574"/>
            <a:ext cx="5021451" cy="2294852"/>
          </a:xfrm>
          <a:effectLst/>
        </p:spPr>
        <p:txBody>
          <a:bodyPr anchor="ctr">
            <a:normAutofit/>
          </a:bodyPr>
          <a:lstStyle/>
          <a:p>
            <a:pPr algn="ctr"/>
            <a:r>
              <a:rPr lang="en-US" sz="5400" b="1" dirty="0">
                <a:latin typeface="Titillium Web SemiBold" pitchFamily="2" charset="77"/>
              </a:rPr>
              <a:t>Role of Judges</a:t>
            </a:r>
          </a:p>
        </p:txBody>
      </p:sp>
      <p:pic>
        <p:nvPicPr>
          <p:cNvPr id="6" name="Picture 5" descr="A close up of a logo&#10;&#10;Description generated with very high confidence">
            <a:extLst>
              <a:ext uri="{FF2B5EF4-FFF2-40B4-BE49-F238E27FC236}">
                <a16:creationId xmlns:a16="http://schemas.microsoft.com/office/drawing/2014/main" id="{212804C3-E922-4D36-AE84-75F9A57AD26A}"/>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818320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574223" y="1327386"/>
            <a:ext cx="6493791" cy="4792165"/>
          </a:xfrm>
          <a:effectLst/>
        </p:spPr>
        <p:txBody>
          <a:bodyPr anchor="ctr">
            <a:noAutofit/>
          </a:bodyPr>
          <a:lstStyle/>
          <a:p>
            <a:r>
              <a:rPr lang="en-US" sz="2600" b="0" dirty="0">
                <a:latin typeface="Titillium Web Light" pitchFamily="2" charset="77"/>
              </a:rPr>
              <a:t>Needs Work – Missed the mark on plain language usage</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Improving – Uses basics, but misses most of the principles of plain language</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Average – Competent example</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Above Average – Small room for improvement</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Outstanding – Excellent and inspiring example of plain language that is used in a masterful way</a:t>
            </a:r>
            <a:br>
              <a:rPr lang="en-US" sz="2800" b="0" dirty="0">
                <a:latin typeface="Synchrony Sans" panose="02000503040000020004" pitchFamily="2" charset="0"/>
              </a:rPr>
            </a:br>
            <a:endParaRPr lang="en-US" sz="28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6" y="2281574"/>
            <a:ext cx="5021451" cy="2294852"/>
          </a:xfrm>
          <a:effectLst/>
        </p:spPr>
        <p:txBody>
          <a:bodyPr anchor="ctr">
            <a:normAutofit/>
          </a:bodyPr>
          <a:lstStyle/>
          <a:p>
            <a:pPr algn="ctr"/>
            <a:r>
              <a:rPr lang="en-US" sz="5400" b="1" dirty="0">
                <a:latin typeface="Titillium Web SemiBold" pitchFamily="2" charset="77"/>
              </a:rPr>
              <a:t>Scoring</a:t>
            </a:r>
          </a:p>
        </p:txBody>
      </p:sp>
      <p:pic>
        <p:nvPicPr>
          <p:cNvPr id="6" name="Picture 5" descr="A close up of a logo&#10;&#10;Description generated with very high confidence">
            <a:extLst>
              <a:ext uri="{FF2B5EF4-FFF2-40B4-BE49-F238E27FC236}">
                <a16:creationId xmlns:a16="http://schemas.microsoft.com/office/drawing/2014/main" id="{D9801214-D2C7-41E4-8670-D6C4613EB2CD}"/>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816092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F7226-BC9F-D045-9D0B-E66F49F3A800}"/>
              </a:ext>
            </a:extLst>
          </p:cNvPr>
          <p:cNvSpPr>
            <a:spLocks noGrp="1"/>
          </p:cNvSpPr>
          <p:nvPr>
            <p:ph type="title"/>
          </p:nvPr>
        </p:nvSpPr>
        <p:spPr/>
        <p:txBody>
          <a:bodyPr/>
          <a:lstStyle/>
          <a:p>
            <a:r>
              <a:rPr lang="en-US" dirty="0">
                <a:latin typeface="Titillium Web" pitchFamily="2" charset="77"/>
              </a:rPr>
              <a:t>Our 2018 Sponsors</a:t>
            </a:r>
            <a:endParaRPr lang="en-US" dirty="0"/>
          </a:p>
        </p:txBody>
      </p:sp>
      <p:sp>
        <p:nvSpPr>
          <p:cNvPr id="4" name="Rectangle 3">
            <a:extLst>
              <a:ext uri="{FF2B5EF4-FFF2-40B4-BE49-F238E27FC236}">
                <a16:creationId xmlns:a16="http://schemas.microsoft.com/office/drawing/2014/main" id="{305D926F-517D-1E44-BC5E-41902E1687DE}"/>
              </a:ext>
            </a:extLst>
          </p:cNvPr>
          <p:cNvSpPr/>
          <p:nvPr/>
        </p:nvSpPr>
        <p:spPr>
          <a:xfrm>
            <a:off x="8503627" y="3372229"/>
            <a:ext cx="3739662" cy="2031325"/>
          </a:xfrm>
          <a:prstGeom prst="rect">
            <a:avLst/>
          </a:prstGeom>
        </p:spPr>
        <p:txBody>
          <a:bodyPr wrap="square">
            <a:spAutoFit/>
          </a:bodyPr>
          <a:lstStyle/>
          <a:p>
            <a:pPr algn="ctr"/>
            <a:r>
              <a:rPr lang="en-US" b="1" dirty="0">
                <a:latin typeface="Source Sans Pro"/>
              </a:rPr>
              <a:t>— </a:t>
            </a:r>
            <a:r>
              <a:rPr lang="en-US" b="1" dirty="0">
                <a:latin typeface="Titillium Web" pitchFamily="2" charset="77"/>
              </a:rPr>
              <a:t>Contributor</a:t>
            </a:r>
            <a:r>
              <a:rPr lang="en-US" b="1" dirty="0">
                <a:latin typeface="Source Sans Pro"/>
              </a:rPr>
              <a:t> —</a:t>
            </a:r>
          </a:p>
          <a:p>
            <a:pPr algn="ctr"/>
            <a:r>
              <a:rPr lang="en-US" dirty="0">
                <a:latin typeface="Titillium Web" pitchFamily="2" charset="77"/>
                <a:cs typeface="Arial" panose="020B0604020202020204" pitchFamily="34" charset="0"/>
              </a:rPr>
              <a:t>Western &amp; Southern Life</a:t>
            </a:r>
          </a:p>
          <a:p>
            <a:pPr algn="ctr"/>
            <a:r>
              <a:rPr lang="en-US" dirty="0">
                <a:latin typeface="Titillium Web" pitchFamily="2" charset="77"/>
                <a:cs typeface="Arial" panose="020B0604020202020204" pitchFamily="34" charset="0"/>
              </a:rPr>
              <a:t>David Berman</a:t>
            </a:r>
          </a:p>
          <a:p>
            <a:pPr algn="ctr"/>
            <a:r>
              <a:rPr lang="en-US" dirty="0">
                <a:latin typeface="Titillium Web" pitchFamily="2" charset="77"/>
                <a:cs typeface="Arial" panose="020B0604020202020204" pitchFamily="34" charset="0"/>
              </a:rPr>
              <a:t>Kate Sussman</a:t>
            </a:r>
          </a:p>
          <a:p>
            <a:pPr algn="ctr"/>
            <a:r>
              <a:rPr lang="en-US" dirty="0">
                <a:latin typeface="Titillium Web" pitchFamily="2" charset="77"/>
                <a:cs typeface="Arial" panose="020B0604020202020204" pitchFamily="34" charset="0"/>
              </a:rPr>
              <a:t>C-Point</a:t>
            </a:r>
          </a:p>
          <a:p>
            <a:pPr algn="ctr"/>
            <a:r>
              <a:rPr lang="en-US" dirty="0" err="1">
                <a:latin typeface="Titillium Web" pitchFamily="2" charset="77"/>
                <a:cs typeface="Arial" panose="020B0604020202020204" pitchFamily="34" charset="0"/>
              </a:rPr>
              <a:t>Zuula</a:t>
            </a:r>
            <a:r>
              <a:rPr lang="en-US" dirty="0">
                <a:latin typeface="Titillium Web" pitchFamily="2" charset="77"/>
                <a:cs typeface="Arial" panose="020B0604020202020204" pitchFamily="34" charset="0"/>
              </a:rPr>
              <a:t> Consulting</a:t>
            </a:r>
          </a:p>
          <a:p>
            <a:pPr algn="ctr"/>
            <a:r>
              <a:rPr lang="en-US" dirty="0">
                <a:latin typeface="Titillium Web" pitchFamily="2" charset="77"/>
                <a:cs typeface="Arial" panose="020B0604020202020204" pitchFamily="34" charset="0"/>
              </a:rPr>
              <a:t>The Plain Language Group</a:t>
            </a:r>
            <a:endParaRPr lang="en-US" dirty="0">
              <a:effectLst/>
              <a:latin typeface="Titillium Web" pitchFamily="2" charset="77"/>
              <a:cs typeface="Arial" panose="020B0604020202020204" pitchFamily="34" charset="0"/>
            </a:endParaRPr>
          </a:p>
        </p:txBody>
      </p:sp>
      <p:sp>
        <p:nvSpPr>
          <p:cNvPr id="5" name="Rectangle 4">
            <a:extLst>
              <a:ext uri="{FF2B5EF4-FFF2-40B4-BE49-F238E27FC236}">
                <a16:creationId xmlns:a16="http://schemas.microsoft.com/office/drawing/2014/main" id="{737255FA-8C6A-3742-9554-D87D18F68A8A}"/>
              </a:ext>
            </a:extLst>
          </p:cNvPr>
          <p:cNvSpPr/>
          <p:nvPr/>
        </p:nvSpPr>
        <p:spPr>
          <a:xfrm>
            <a:off x="4495252" y="1903928"/>
            <a:ext cx="2367956" cy="369332"/>
          </a:xfrm>
          <a:prstGeom prst="rect">
            <a:avLst/>
          </a:prstGeom>
        </p:spPr>
        <p:txBody>
          <a:bodyPr wrap="none">
            <a:spAutoFit/>
          </a:bodyPr>
          <a:lstStyle/>
          <a:p>
            <a:pPr algn="ctr"/>
            <a:r>
              <a:rPr lang="en-US" b="1" dirty="0">
                <a:latin typeface="Source Sans Pro"/>
              </a:rPr>
              <a:t>— </a:t>
            </a:r>
            <a:r>
              <a:rPr lang="en-US" b="1" dirty="0">
                <a:latin typeface="Titillium Web" pitchFamily="2" charset="77"/>
              </a:rPr>
              <a:t>Corporate Circle</a:t>
            </a:r>
            <a:r>
              <a:rPr lang="en-US" b="1" dirty="0">
                <a:latin typeface="Source Sans Pro"/>
              </a:rPr>
              <a:t> —</a:t>
            </a:r>
          </a:p>
        </p:txBody>
      </p:sp>
      <p:pic>
        <p:nvPicPr>
          <p:cNvPr id="7" name="Picture 6">
            <a:extLst>
              <a:ext uri="{FF2B5EF4-FFF2-40B4-BE49-F238E27FC236}">
                <a16:creationId xmlns:a16="http://schemas.microsoft.com/office/drawing/2014/main" id="{052CFDB4-FD85-D44A-A338-96DFBAEE016E}"/>
              </a:ext>
            </a:extLst>
          </p:cNvPr>
          <p:cNvPicPr>
            <a:picLocks noChangeAspect="1"/>
          </p:cNvPicPr>
          <p:nvPr/>
        </p:nvPicPr>
        <p:blipFill>
          <a:blip r:embed="rId2"/>
          <a:stretch>
            <a:fillRect/>
          </a:stretch>
        </p:blipFill>
        <p:spPr>
          <a:xfrm>
            <a:off x="3932981" y="2273773"/>
            <a:ext cx="3492500" cy="787400"/>
          </a:xfrm>
          <a:prstGeom prst="rect">
            <a:avLst/>
          </a:prstGeom>
        </p:spPr>
      </p:pic>
      <p:sp>
        <p:nvSpPr>
          <p:cNvPr id="8" name="Rectangle 7">
            <a:extLst>
              <a:ext uri="{FF2B5EF4-FFF2-40B4-BE49-F238E27FC236}">
                <a16:creationId xmlns:a16="http://schemas.microsoft.com/office/drawing/2014/main" id="{DD3508F9-F5B4-6D4C-8962-9A9555A3571D}"/>
              </a:ext>
            </a:extLst>
          </p:cNvPr>
          <p:cNvSpPr/>
          <p:nvPr/>
        </p:nvSpPr>
        <p:spPr>
          <a:xfrm>
            <a:off x="787987" y="3372229"/>
            <a:ext cx="3424335" cy="369332"/>
          </a:xfrm>
          <a:prstGeom prst="rect">
            <a:avLst/>
          </a:prstGeom>
        </p:spPr>
        <p:txBody>
          <a:bodyPr wrap="none">
            <a:spAutoFit/>
          </a:bodyPr>
          <a:lstStyle/>
          <a:p>
            <a:pPr algn="ctr"/>
            <a:r>
              <a:rPr lang="en-US" b="1" dirty="0">
                <a:latin typeface="Source Sans Pro"/>
              </a:rPr>
              <a:t>— </a:t>
            </a:r>
            <a:r>
              <a:rPr lang="en-US" b="1" dirty="0">
                <a:latin typeface="Titillium Web" pitchFamily="2" charset="77"/>
              </a:rPr>
              <a:t>Small Business Leadership </a:t>
            </a:r>
            <a:r>
              <a:rPr lang="en-US" b="1" dirty="0">
                <a:latin typeface="Source Sans Pro"/>
              </a:rPr>
              <a:t>—</a:t>
            </a:r>
          </a:p>
        </p:txBody>
      </p:sp>
      <p:pic>
        <p:nvPicPr>
          <p:cNvPr id="10" name="Picture 9">
            <a:extLst>
              <a:ext uri="{FF2B5EF4-FFF2-40B4-BE49-F238E27FC236}">
                <a16:creationId xmlns:a16="http://schemas.microsoft.com/office/drawing/2014/main" id="{877AF2DC-F9E3-1043-9F8F-67AA777C9973}"/>
              </a:ext>
            </a:extLst>
          </p:cNvPr>
          <p:cNvPicPr>
            <a:picLocks noChangeAspect="1"/>
          </p:cNvPicPr>
          <p:nvPr/>
        </p:nvPicPr>
        <p:blipFill>
          <a:blip r:embed="rId3"/>
          <a:stretch>
            <a:fillRect/>
          </a:stretch>
        </p:blipFill>
        <p:spPr>
          <a:xfrm>
            <a:off x="431311" y="3766675"/>
            <a:ext cx="1905000" cy="1270000"/>
          </a:xfrm>
          <a:prstGeom prst="rect">
            <a:avLst/>
          </a:prstGeom>
        </p:spPr>
      </p:pic>
      <p:pic>
        <p:nvPicPr>
          <p:cNvPr id="12" name="Picture 11">
            <a:extLst>
              <a:ext uri="{FF2B5EF4-FFF2-40B4-BE49-F238E27FC236}">
                <a16:creationId xmlns:a16="http://schemas.microsoft.com/office/drawing/2014/main" id="{4B1EBC8D-0D0E-954B-8C9A-FC047700BCA4}"/>
              </a:ext>
            </a:extLst>
          </p:cNvPr>
          <p:cNvPicPr>
            <a:picLocks noChangeAspect="1"/>
          </p:cNvPicPr>
          <p:nvPr/>
        </p:nvPicPr>
        <p:blipFill>
          <a:blip r:embed="rId4"/>
          <a:stretch>
            <a:fillRect/>
          </a:stretch>
        </p:blipFill>
        <p:spPr>
          <a:xfrm>
            <a:off x="2846639" y="3766730"/>
            <a:ext cx="1739900" cy="952500"/>
          </a:xfrm>
          <a:prstGeom prst="rect">
            <a:avLst/>
          </a:prstGeom>
        </p:spPr>
      </p:pic>
      <p:sp>
        <p:nvSpPr>
          <p:cNvPr id="13" name="Rectangle 12">
            <a:extLst>
              <a:ext uri="{FF2B5EF4-FFF2-40B4-BE49-F238E27FC236}">
                <a16:creationId xmlns:a16="http://schemas.microsoft.com/office/drawing/2014/main" id="{9B2A3E56-01CA-7C4E-A701-083405DD5827}"/>
              </a:ext>
            </a:extLst>
          </p:cNvPr>
          <p:cNvSpPr/>
          <p:nvPr/>
        </p:nvSpPr>
        <p:spPr>
          <a:xfrm>
            <a:off x="4995760" y="3372229"/>
            <a:ext cx="3949699" cy="2031325"/>
          </a:xfrm>
          <a:prstGeom prst="rect">
            <a:avLst/>
          </a:prstGeom>
        </p:spPr>
        <p:txBody>
          <a:bodyPr wrap="square">
            <a:spAutoFit/>
          </a:bodyPr>
          <a:lstStyle/>
          <a:p>
            <a:pPr algn="ctr"/>
            <a:r>
              <a:rPr lang="en-US" b="1" dirty="0">
                <a:latin typeface="Source Sans Pro"/>
              </a:rPr>
              <a:t>— </a:t>
            </a:r>
            <a:r>
              <a:rPr lang="en-US" b="1" dirty="0">
                <a:latin typeface="Titillium Web" pitchFamily="2" charset="77"/>
              </a:rPr>
              <a:t>Friends of Plain Language </a:t>
            </a:r>
            <a:r>
              <a:rPr lang="en-US" b="1" dirty="0">
                <a:latin typeface="Source Sans Pro"/>
              </a:rPr>
              <a:t>—</a:t>
            </a:r>
          </a:p>
          <a:p>
            <a:pPr algn="ctr"/>
            <a:r>
              <a:rPr lang="en-US" dirty="0" err="1">
                <a:latin typeface="Titillium Web" pitchFamily="2" charset="77"/>
                <a:cs typeface="Arial" panose="020B0604020202020204" pitchFamily="34" charset="0"/>
              </a:rPr>
              <a:t>CommunicateHealth</a:t>
            </a:r>
            <a:endParaRPr lang="en-US" dirty="0">
              <a:latin typeface="Titillium Web" pitchFamily="2" charset="77"/>
              <a:cs typeface="Arial" panose="020B0604020202020204" pitchFamily="34" charset="0"/>
            </a:endParaRPr>
          </a:p>
          <a:p>
            <a:pPr algn="ctr"/>
            <a:r>
              <a:rPr lang="en-US" dirty="0">
                <a:latin typeface="Titillium Web" pitchFamily="2" charset="77"/>
                <a:cs typeface="Arial" panose="020B0604020202020204" pitchFamily="34" charset="0"/>
              </a:rPr>
              <a:t>Solstice Benefits</a:t>
            </a:r>
          </a:p>
          <a:p>
            <a:pPr algn="ctr"/>
            <a:r>
              <a:rPr lang="en-US" dirty="0">
                <a:latin typeface="Titillium Web" pitchFamily="2" charset="77"/>
                <a:cs typeface="Arial" panose="020B0604020202020204" pitchFamily="34" charset="0"/>
              </a:rPr>
              <a:t>Institute for Healthcare Advancement</a:t>
            </a:r>
          </a:p>
          <a:p>
            <a:pPr algn="ctr"/>
            <a:r>
              <a:rPr lang="en-US" dirty="0">
                <a:latin typeface="Titillium Web" pitchFamily="2" charset="77"/>
                <a:cs typeface="Arial" panose="020B0604020202020204" pitchFamily="34" charset="0"/>
              </a:rPr>
              <a:t>Aha Media</a:t>
            </a:r>
          </a:p>
          <a:p>
            <a:pPr algn="ctr"/>
            <a:r>
              <a:rPr lang="en-US" dirty="0">
                <a:latin typeface="Titillium Web" pitchFamily="2" charset="77"/>
                <a:cs typeface="Arial" panose="020B0604020202020204" pitchFamily="34" charset="0"/>
              </a:rPr>
              <a:t>Plain Language Health</a:t>
            </a:r>
          </a:p>
          <a:p>
            <a:pPr algn="ctr"/>
            <a:r>
              <a:rPr lang="en-US" dirty="0">
                <a:latin typeface="Titillium Web" pitchFamily="2" charset="77"/>
                <a:cs typeface="Arial" panose="020B0604020202020204" pitchFamily="34" charset="0"/>
              </a:rPr>
              <a:t>Core Content Group</a:t>
            </a:r>
            <a:endParaRPr lang="en-US" dirty="0">
              <a:effectLst/>
              <a:latin typeface="Titillium Web" pitchFamily="2" charset="77"/>
              <a:cs typeface="Arial" panose="020B0604020202020204" pitchFamily="34" charset="0"/>
            </a:endParaRPr>
          </a:p>
        </p:txBody>
      </p:sp>
    </p:spTree>
    <p:extLst>
      <p:ext uri="{BB962C8B-B14F-4D97-AF65-F5344CB8AC3E}">
        <p14:creationId xmlns:p14="http://schemas.microsoft.com/office/powerpoint/2010/main" val="336242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574223" y="1327386"/>
            <a:ext cx="6493791" cy="4792165"/>
          </a:xfrm>
          <a:effectLst/>
        </p:spPr>
        <p:txBody>
          <a:bodyPr anchor="ctr">
            <a:noAutofit/>
          </a:bodyPr>
          <a:lstStyle/>
          <a:p>
            <a:r>
              <a:rPr lang="en-US" sz="2600" b="0" dirty="0">
                <a:latin typeface="Titillium Web Light" pitchFamily="2" charset="77"/>
              </a:rPr>
              <a:t>Is it clear what the goal is for the audience? </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Will they learn something or take a specific action?</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Are the writing, tone, and creative presentation appropriate for the audience?</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Does the judge get the sense that the creator wanted the target audience to understand and succeed?</a:t>
            </a:r>
            <a:endParaRPr lang="en-US" sz="2800" b="0" dirty="0">
              <a:latin typeface="Titillium Web Light" pitchFamily="2" charset="77"/>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6" y="2281574"/>
            <a:ext cx="5021451" cy="2294852"/>
          </a:xfrm>
          <a:effectLst/>
        </p:spPr>
        <p:txBody>
          <a:bodyPr anchor="ctr">
            <a:normAutofit/>
          </a:bodyPr>
          <a:lstStyle/>
          <a:p>
            <a:pPr algn="ctr"/>
            <a:r>
              <a:rPr lang="en-US" sz="5400" b="1" dirty="0">
                <a:latin typeface="Titillium Web SemiBold" pitchFamily="2" charset="77"/>
              </a:rPr>
              <a:t>Scoring: Audience Needs  </a:t>
            </a:r>
          </a:p>
        </p:txBody>
      </p:sp>
      <p:pic>
        <p:nvPicPr>
          <p:cNvPr id="6" name="Picture 5" descr="A close up of a logo&#10;&#10;Description generated with very high confidence">
            <a:extLst>
              <a:ext uri="{FF2B5EF4-FFF2-40B4-BE49-F238E27FC236}">
                <a16:creationId xmlns:a16="http://schemas.microsoft.com/office/drawing/2014/main" id="{8EDFE175-6C22-4BA3-97FA-2CD95F6DF093}"/>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2608464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574223" y="1327386"/>
            <a:ext cx="6493791" cy="4792165"/>
          </a:xfrm>
          <a:effectLst/>
        </p:spPr>
        <p:txBody>
          <a:bodyPr anchor="ctr">
            <a:noAutofit/>
          </a:bodyPr>
          <a:lstStyle/>
          <a:p>
            <a:r>
              <a:rPr lang="en-US" sz="2600" b="0" dirty="0">
                <a:latin typeface="Titillium Web Light" pitchFamily="2" charset="77"/>
              </a:rPr>
              <a:t>Did the creator follow plain language principles?</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Does the content feel credible and sincere?</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Does the voice, tone, word choice and style convey respect for the audience?</a:t>
            </a:r>
            <a:br>
              <a:rPr lang="en-US" sz="2600" b="0" dirty="0">
                <a:latin typeface="Titillium Web Light" pitchFamily="2" charset="77"/>
              </a:rPr>
            </a:br>
            <a:br>
              <a:rPr lang="en-US" sz="2600" b="0" dirty="0">
                <a:latin typeface="Titillium Web Light" pitchFamily="2" charset="77"/>
              </a:rPr>
            </a:br>
            <a:r>
              <a:rPr lang="en-US" sz="2600" b="0" dirty="0">
                <a:latin typeface="Titillium Web Light" pitchFamily="2" charset="77"/>
              </a:rPr>
              <a:t>Does the creator avoid jargon, acronyms?</a:t>
            </a:r>
            <a:br>
              <a:rPr lang="en-US" sz="2600" b="0" dirty="0">
                <a:latin typeface="Synchrony Sans" panose="02000503040000020004" pitchFamily="2" charset="0"/>
              </a:rPr>
            </a:br>
            <a:endParaRPr lang="en-US" sz="28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6" y="2281574"/>
            <a:ext cx="5021451" cy="2294852"/>
          </a:xfrm>
          <a:effectLst/>
        </p:spPr>
        <p:txBody>
          <a:bodyPr anchor="ctr">
            <a:normAutofit/>
          </a:bodyPr>
          <a:lstStyle/>
          <a:p>
            <a:pPr algn="ctr"/>
            <a:r>
              <a:rPr lang="en-US" sz="5400" b="1" dirty="0">
                <a:latin typeface="Titillium Web SemiBold" pitchFamily="2" charset="77"/>
              </a:rPr>
              <a:t>Scoring: Style and Voice</a:t>
            </a:r>
          </a:p>
        </p:txBody>
      </p:sp>
      <p:pic>
        <p:nvPicPr>
          <p:cNvPr id="6" name="Picture 5" descr="A close up of a logo&#10;&#10;Description generated with very high confidence">
            <a:extLst>
              <a:ext uri="{FF2B5EF4-FFF2-40B4-BE49-F238E27FC236}">
                <a16:creationId xmlns:a16="http://schemas.microsoft.com/office/drawing/2014/main" id="{0A8A86DB-6B83-4912-B455-939105852546}"/>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1650086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462472" y="859582"/>
            <a:ext cx="6493791" cy="4792165"/>
          </a:xfrm>
          <a:effectLst/>
        </p:spPr>
        <p:txBody>
          <a:bodyPr anchor="ctr">
            <a:noAutofit/>
          </a:bodyPr>
          <a:lstStyle/>
          <a:p>
            <a:r>
              <a:rPr lang="en-US" sz="2400" b="0" dirty="0">
                <a:latin typeface="Titillium Web Light" pitchFamily="2" charset="77"/>
              </a:rPr>
              <a:t>Are the sections clearly organized and labeled?</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Do labels help the reader predict what’s in each section?</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Does the writer create effective transitions?</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Is the content presented in an order that tells a story or helps the user complete a task?</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Does the creator convey key content while avoiding unnecessary details?</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Does the creator provide relevant information in a balanced way (not overselling or underselling)?</a:t>
            </a: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6" y="2281574"/>
            <a:ext cx="5021451" cy="2294852"/>
          </a:xfrm>
          <a:effectLst/>
        </p:spPr>
        <p:txBody>
          <a:bodyPr anchor="ctr">
            <a:noAutofit/>
          </a:bodyPr>
          <a:lstStyle/>
          <a:p>
            <a:pPr algn="ctr"/>
            <a:r>
              <a:rPr lang="en-US" sz="5400" b="1" dirty="0">
                <a:latin typeface="Titillium Web SemiBold" pitchFamily="2" charset="77"/>
              </a:rPr>
              <a:t>Scoring: Structure and Content</a:t>
            </a:r>
          </a:p>
        </p:txBody>
      </p:sp>
      <p:pic>
        <p:nvPicPr>
          <p:cNvPr id="6" name="Picture 5" descr="A close up of a logo&#10;&#10;Description generated with very high confidence">
            <a:extLst>
              <a:ext uri="{FF2B5EF4-FFF2-40B4-BE49-F238E27FC236}">
                <a16:creationId xmlns:a16="http://schemas.microsoft.com/office/drawing/2014/main" id="{17D6585B-28DD-46AF-A372-44802236BAA4}"/>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4099592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698209" y="1358382"/>
            <a:ext cx="6493791" cy="4792165"/>
          </a:xfrm>
          <a:effectLst/>
        </p:spPr>
        <p:txBody>
          <a:bodyPr anchor="ctr">
            <a:noAutofit/>
          </a:bodyPr>
          <a:lstStyle/>
          <a:p>
            <a:r>
              <a:rPr lang="en-US" sz="2400" b="0" dirty="0">
                <a:latin typeface="Titillium Web Light" pitchFamily="2" charset="77"/>
              </a:rPr>
              <a:t>Do the typography, color, and white space guide the reader’s attention?</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Does the layout make the information easy to scan?</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Can a user tell at a glance where the important information is?</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(Websites) Does the navigation offer a visible, guided path through the content?</a:t>
            </a: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endParaRPr lang="en-US" sz="2400" b="0" dirty="0">
              <a:latin typeface="Titillium Web Light" pitchFamily="2" charset="77"/>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7" y="2281574"/>
            <a:ext cx="4742482" cy="2294852"/>
          </a:xfrm>
          <a:effectLst/>
        </p:spPr>
        <p:txBody>
          <a:bodyPr anchor="ctr">
            <a:noAutofit/>
          </a:bodyPr>
          <a:lstStyle/>
          <a:p>
            <a:pPr algn="ctr"/>
            <a:r>
              <a:rPr lang="en-US" sz="5400" b="1" dirty="0">
                <a:latin typeface="Titillium Web SemiBold" pitchFamily="2" charset="77"/>
              </a:rPr>
              <a:t>Scoring: Information Design and Navigation</a:t>
            </a:r>
          </a:p>
        </p:txBody>
      </p:sp>
      <p:pic>
        <p:nvPicPr>
          <p:cNvPr id="6" name="Picture 5" descr="A close up of a logo&#10;&#10;Description generated with very high confidence">
            <a:extLst>
              <a:ext uri="{FF2B5EF4-FFF2-40B4-BE49-F238E27FC236}">
                <a16:creationId xmlns:a16="http://schemas.microsoft.com/office/drawing/2014/main" id="{E8B94C6E-C672-4A8D-AEB4-5DE55F0B7E85}"/>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50613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495100" y="1221752"/>
            <a:ext cx="6493791" cy="4792165"/>
          </a:xfrm>
          <a:effectLst/>
        </p:spPr>
        <p:txBody>
          <a:bodyPr anchor="ctr">
            <a:noAutofit/>
          </a:bodyPr>
          <a:lstStyle/>
          <a:p>
            <a:r>
              <a:rPr lang="en-US" sz="2400" b="0" dirty="0">
                <a:latin typeface="Titillium Web Light" pitchFamily="2" charset="77"/>
              </a:rPr>
              <a:t>Do the pictures, graphics, or charts support the content?</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Will users understand the point of the graphics or chart?</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Do the visuals help a user understand important information? Do they show them how to take action?</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OR</a:t>
            </a:r>
            <a:br>
              <a:rPr lang="en-US" sz="2400" b="0" dirty="0">
                <a:latin typeface="Titillium Web Light" pitchFamily="2" charset="77"/>
              </a:rPr>
            </a:br>
            <a:r>
              <a:rPr lang="en-US" sz="2400" b="0" dirty="0">
                <a:latin typeface="Titillium Web Light" pitchFamily="2" charset="77"/>
              </a:rPr>
              <a:t>Are the images and graphics purely decorative?</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Would the content be easier to understand if the creator chose more or different images?</a:t>
            </a: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endParaRPr lang="en-US" sz="2400" b="0" dirty="0">
              <a:latin typeface="Titillium Web Light" pitchFamily="2" charset="77"/>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7" y="2281574"/>
            <a:ext cx="4742482" cy="2294852"/>
          </a:xfrm>
          <a:effectLst/>
        </p:spPr>
        <p:txBody>
          <a:bodyPr anchor="ctr">
            <a:normAutofit fontScale="92500"/>
          </a:bodyPr>
          <a:lstStyle/>
          <a:p>
            <a:pPr algn="ctr"/>
            <a:r>
              <a:rPr lang="en-US" sz="5400" b="1" dirty="0">
                <a:latin typeface="Titillium Web SemiBold" pitchFamily="2" charset="77"/>
              </a:rPr>
              <a:t>Scoring: Graphics and Charts</a:t>
            </a:r>
          </a:p>
        </p:txBody>
      </p:sp>
      <p:pic>
        <p:nvPicPr>
          <p:cNvPr id="6" name="Picture 5" descr="A close up of a logo&#10;&#10;Description generated with very high confidence">
            <a:extLst>
              <a:ext uri="{FF2B5EF4-FFF2-40B4-BE49-F238E27FC236}">
                <a16:creationId xmlns:a16="http://schemas.microsoft.com/office/drawing/2014/main" id="{C7FBE107-0726-42E1-9843-22630020C7D7}"/>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690817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579390" y="1575358"/>
            <a:ext cx="6349139" cy="4792165"/>
          </a:xfrm>
          <a:effectLst/>
        </p:spPr>
        <p:txBody>
          <a:bodyPr anchor="ctr">
            <a:noAutofit/>
          </a:bodyPr>
          <a:lstStyle/>
          <a:p>
            <a:r>
              <a:rPr lang="en-US" sz="2400" b="0" dirty="0">
                <a:latin typeface="Titillium Web Light" pitchFamily="2" charset="77"/>
              </a:rPr>
              <a:t>Were the evaluation tool(s) (surveys, focus groups, etc.) appropriate for this audience? Is the data useful?</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Were the evaluation tool(s) used at the right time?</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Did the submission include an explanation of the tool(s) and why they were used?</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Was the evaluation completed by a representative audience?</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Were the findings used to shape and improve the final product?</a:t>
            </a: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endParaRPr lang="en-US" sz="2400" b="0" dirty="0">
              <a:latin typeface="Titillium Web Light" pitchFamily="2" charset="77"/>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7" y="2281574"/>
            <a:ext cx="4742482" cy="2294852"/>
          </a:xfrm>
          <a:effectLst/>
        </p:spPr>
        <p:txBody>
          <a:bodyPr anchor="ctr">
            <a:normAutofit fontScale="92500"/>
          </a:bodyPr>
          <a:lstStyle/>
          <a:p>
            <a:pPr algn="ctr"/>
            <a:r>
              <a:rPr lang="en-US" sz="5400" b="1" dirty="0">
                <a:latin typeface="Titillium Web SemiBold" pitchFamily="2" charset="77"/>
              </a:rPr>
              <a:t>Scoring: Evaluation Tools</a:t>
            </a:r>
          </a:p>
        </p:txBody>
      </p:sp>
      <p:pic>
        <p:nvPicPr>
          <p:cNvPr id="6" name="Picture 5" descr="A close up of a logo&#10;&#10;Description generated with very high confidence">
            <a:extLst>
              <a:ext uri="{FF2B5EF4-FFF2-40B4-BE49-F238E27FC236}">
                <a16:creationId xmlns:a16="http://schemas.microsoft.com/office/drawing/2014/main" id="{BF31FEA0-FCA1-4446-ADDA-21F1A93CCBDB}"/>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2912530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579390" y="1575358"/>
            <a:ext cx="6349139" cy="4792165"/>
          </a:xfrm>
          <a:effectLst/>
        </p:spPr>
        <p:txBody>
          <a:bodyPr anchor="ctr">
            <a:noAutofit/>
          </a:bodyPr>
          <a:lstStyle/>
          <a:p>
            <a:r>
              <a:rPr lang="en-US" sz="2400" b="0" dirty="0">
                <a:latin typeface="Titillium Web Light" pitchFamily="2" charset="77"/>
              </a:rPr>
              <a:t>Can the target audience find, understand, and take action based on this content? </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Does this entry help the organization achieve business goals (i.e., increased customer self-service, informed decisions)?</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Is this an example of effective plain writing and information design?</a:t>
            </a: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endParaRPr lang="en-US" sz="2400" b="0" dirty="0">
              <a:latin typeface="Titillium Web Light" pitchFamily="2" charset="77"/>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216977" y="2281574"/>
            <a:ext cx="4742482" cy="2294852"/>
          </a:xfrm>
          <a:effectLst/>
        </p:spPr>
        <p:txBody>
          <a:bodyPr anchor="ctr">
            <a:normAutofit/>
          </a:bodyPr>
          <a:lstStyle/>
          <a:p>
            <a:pPr algn="ctr"/>
            <a:r>
              <a:rPr lang="en-US" sz="5400" b="1" dirty="0">
                <a:latin typeface="Titillium Web SemiBold" pitchFamily="2" charset="77"/>
              </a:rPr>
              <a:t>Scoring: Overall</a:t>
            </a:r>
          </a:p>
        </p:txBody>
      </p:sp>
      <p:pic>
        <p:nvPicPr>
          <p:cNvPr id="6" name="Picture 5" descr="A close up of a logo&#10;&#10;Description generated with very high confidence">
            <a:extLst>
              <a:ext uri="{FF2B5EF4-FFF2-40B4-BE49-F238E27FC236}">
                <a16:creationId xmlns:a16="http://schemas.microsoft.com/office/drawing/2014/main" id="{F7CF26B4-9C14-4419-A8BB-0ADCBC22D271}"/>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4005391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9610F818-219E-491F-887F-B078103BA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39895"/>
            <a:ext cx="12192000" cy="3118104"/>
          </a:xfrm>
          <a:custGeom>
            <a:avLst/>
            <a:gdLst>
              <a:gd name="connsiteX0" fmla="*/ 0 w 12192000"/>
              <a:gd name="connsiteY0" fmla="*/ 0 h 3118104"/>
              <a:gd name="connsiteX1" fmla="*/ 3676329 w 12192000"/>
              <a:gd name="connsiteY1" fmla="*/ 0 h 3118104"/>
              <a:gd name="connsiteX2" fmla="*/ 5595257 w 12192000"/>
              <a:gd name="connsiteY2" fmla="*/ 0 h 3118104"/>
              <a:gd name="connsiteX3" fmla="*/ 5672349 w 12192000"/>
              <a:gd name="connsiteY3" fmla="*/ 0 h 3118104"/>
              <a:gd name="connsiteX4" fmla="*/ 6053347 w 12192000"/>
              <a:gd name="connsiteY4" fmla="*/ 263783 h 3118104"/>
              <a:gd name="connsiteX5" fmla="*/ 6061813 w 12192000"/>
              <a:gd name="connsiteY5" fmla="*/ 266713 h 3118104"/>
              <a:gd name="connsiteX6" fmla="*/ 6074513 w 12192000"/>
              <a:gd name="connsiteY6" fmla="*/ 271110 h 3118104"/>
              <a:gd name="connsiteX7" fmla="*/ 6087212 w 12192000"/>
              <a:gd name="connsiteY7" fmla="*/ 275506 h 3118104"/>
              <a:gd name="connsiteX8" fmla="*/ 6097797 w 12192000"/>
              <a:gd name="connsiteY8" fmla="*/ 275506 h 3118104"/>
              <a:gd name="connsiteX9" fmla="*/ 6110496 w 12192000"/>
              <a:gd name="connsiteY9" fmla="*/ 275506 h 3118104"/>
              <a:gd name="connsiteX10" fmla="*/ 6121079 w 12192000"/>
              <a:gd name="connsiteY10" fmla="*/ 271110 h 3118104"/>
              <a:gd name="connsiteX11" fmla="*/ 6133779 w 12192000"/>
              <a:gd name="connsiteY11" fmla="*/ 266713 h 3118104"/>
              <a:gd name="connsiteX12" fmla="*/ 6142246 w 12192000"/>
              <a:gd name="connsiteY12" fmla="*/ 263783 h 3118104"/>
              <a:gd name="connsiteX13" fmla="*/ 6523247 w 12192000"/>
              <a:gd name="connsiteY13" fmla="*/ 0 h 3118104"/>
              <a:gd name="connsiteX14" fmla="*/ 6596743 w 12192000"/>
              <a:gd name="connsiteY14" fmla="*/ 0 h 3118104"/>
              <a:gd name="connsiteX15" fmla="*/ 12186115 w 12192000"/>
              <a:gd name="connsiteY15" fmla="*/ 0 h 3118104"/>
              <a:gd name="connsiteX16" fmla="*/ 12192000 w 12192000"/>
              <a:gd name="connsiteY16" fmla="*/ 0 h 3118104"/>
              <a:gd name="connsiteX17" fmla="*/ 12192000 w 12192000"/>
              <a:gd name="connsiteY17" fmla="*/ 3118104 h 3118104"/>
              <a:gd name="connsiteX18" fmla="*/ 7728858 w 12192000"/>
              <a:gd name="connsiteY18" fmla="*/ 3118104 h 3118104"/>
              <a:gd name="connsiteX19" fmla="*/ 6596743 w 12192000"/>
              <a:gd name="connsiteY19" fmla="*/ 3118104 h 3118104"/>
              <a:gd name="connsiteX20" fmla="*/ 5595257 w 12192000"/>
              <a:gd name="connsiteY20" fmla="*/ 3118104 h 3118104"/>
              <a:gd name="connsiteX21" fmla="*/ 2906487 w 12192000"/>
              <a:gd name="connsiteY21" fmla="*/ 3118104 h 3118104"/>
              <a:gd name="connsiteX22" fmla="*/ 0 w 12192000"/>
              <a:gd name="connsiteY22" fmla="*/ 3118104 h 311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2000" h="3118104">
                <a:moveTo>
                  <a:pt x="0" y="0"/>
                </a:moveTo>
                <a:lnTo>
                  <a:pt x="3676329" y="0"/>
                </a:lnTo>
                <a:lnTo>
                  <a:pt x="5595257" y="0"/>
                </a:lnTo>
                <a:lnTo>
                  <a:pt x="5672349" y="0"/>
                </a:lnTo>
                <a:lnTo>
                  <a:pt x="6053347" y="263783"/>
                </a:lnTo>
                <a:lnTo>
                  <a:pt x="6061813" y="266713"/>
                </a:lnTo>
                <a:lnTo>
                  <a:pt x="6074513" y="271110"/>
                </a:lnTo>
                <a:lnTo>
                  <a:pt x="6087212" y="275506"/>
                </a:lnTo>
                <a:lnTo>
                  <a:pt x="6097797" y="275506"/>
                </a:lnTo>
                <a:lnTo>
                  <a:pt x="6110496" y="275506"/>
                </a:lnTo>
                <a:lnTo>
                  <a:pt x="6121079" y="271110"/>
                </a:lnTo>
                <a:lnTo>
                  <a:pt x="6133779" y="266713"/>
                </a:lnTo>
                <a:lnTo>
                  <a:pt x="6142246" y="263783"/>
                </a:lnTo>
                <a:lnTo>
                  <a:pt x="6523247" y="0"/>
                </a:lnTo>
                <a:lnTo>
                  <a:pt x="6596743" y="0"/>
                </a:lnTo>
                <a:lnTo>
                  <a:pt x="12186115" y="0"/>
                </a:lnTo>
                <a:lnTo>
                  <a:pt x="12192000" y="0"/>
                </a:lnTo>
                <a:lnTo>
                  <a:pt x="12192000" y="3118104"/>
                </a:lnTo>
                <a:lnTo>
                  <a:pt x="7728858" y="3118104"/>
                </a:lnTo>
                <a:lnTo>
                  <a:pt x="6596743" y="3118104"/>
                </a:lnTo>
                <a:lnTo>
                  <a:pt x="5595257" y="3118104"/>
                </a:lnTo>
                <a:lnTo>
                  <a:pt x="2906487" y="3118104"/>
                </a:lnTo>
                <a:lnTo>
                  <a:pt x="0" y="3118104"/>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810001" y="4080386"/>
            <a:ext cx="10572000" cy="1388741"/>
          </a:xfrm>
        </p:spPr>
        <p:txBody>
          <a:bodyPr>
            <a:normAutofit/>
          </a:bodyPr>
          <a:lstStyle/>
          <a:p>
            <a:pPr algn="ctr"/>
            <a:r>
              <a:rPr lang="en-US">
                <a:solidFill>
                  <a:srgbClr val="FFFFFF"/>
                </a:solidFill>
                <a:latin typeface="Titillium Web SemiBold" pitchFamily="2" charset="77"/>
              </a:rPr>
              <a:t>How to Enter</a:t>
            </a:r>
          </a:p>
        </p:txBody>
      </p:sp>
      <p:sp>
        <p:nvSpPr>
          <p:cNvPr id="26" name="Rounded Rectangle 16">
            <a:extLst>
              <a:ext uri="{FF2B5EF4-FFF2-40B4-BE49-F238E27FC236}">
                <a16:creationId xmlns:a16="http://schemas.microsoft.com/office/drawing/2014/main" id="{5A086AAD-1108-41EB-A7C9-5E22CA942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10472" y="643464"/>
            <a:ext cx="7757804" cy="2817491"/>
          </a:xfrm>
          <a:prstGeom prst="roundRect">
            <a:avLst>
              <a:gd name="adj" fmla="val 3513"/>
            </a:avLst>
          </a:prstGeom>
          <a:solidFill>
            <a:schemeClr val="bg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Internet">
            <a:extLst>
              <a:ext uri="{FF2B5EF4-FFF2-40B4-BE49-F238E27FC236}">
                <a16:creationId xmlns:a16="http://schemas.microsoft.com/office/drawing/2014/main" id="{E42F1D4F-18D2-40AA-AEB0-DB1035AEF10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31377" y="884810"/>
            <a:ext cx="2320054" cy="2320054"/>
          </a:xfrm>
          <a:prstGeom prst="rect">
            <a:avLst/>
          </a:prstGeom>
        </p:spPr>
      </p:pic>
      <p:pic>
        <p:nvPicPr>
          <p:cNvPr id="11" name="Picture 10" descr="A close up of a logo&#10;&#10;Description generated with very high confidence">
            <a:extLst>
              <a:ext uri="{FF2B5EF4-FFF2-40B4-BE49-F238E27FC236}">
                <a16:creationId xmlns:a16="http://schemas.microsoft.com/office/drawing/2014/main" id="{F4C0AA8C-9F7E-4CCA-8819-BC39092E3620}"/>
              </a:ext>
            </a:extLst>
          </p:cNvPr>
          <p:cNvPicPr>
            <a:picLocks noChangeAspect="1"/>
          </p:cNvPicPr>
          <p:nvPr/>
        </p:nvPicPr>
        <p:blipFill>
          <a:blip r:embed="rId4"/>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441502174"/>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679449" y="1897393"/>
            <a:ext cx="6235485" cy="4792165"/>
          </a:xfrm>
          <a:effectLst/>
        </p:spPr>
        <p:txBody>
          <a:bodyPr anchor="ctr">
            <a:noAutofit/>
          </a:bodyPr>
          <a:lstStyle/>
          <a:p>
            <a:r>
              <a:rPr lang="en-US" sz="2400" b="0" dirty="0" err="1">
                <a:latin typeface="Titillium Web Light" pitchFamily="2" charset="77"/>
              </a:rPr>
              <a:t>centerforplainlanguage.org</a:t>
            </a:r>
            <a:r>
              <a:rPr lang="en-US" sz="2400" b="0" dirty="0">
                <a:latin typeface="Titillium Web Light" pitchFamily="2" charset="77"/>
              </a:rPr>
              <a:t>/submit/</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Include in the submission:</a:t>
            </a:r>
            <a:br>
              <a:rPr lang="en-US" sz="2400" b="0" dirty="0">
                <a:latin typeface="Titillium Web Light" pitchFamily="2" charset="77"/>
              </a:rPr>
            </a:br>
            <a:r>
              <a:rPr lang="en-US" sz="2400" b="0" dirty="0">
                <a:latin typeface="Titillium Web Light" pitchFamily="2" charset="77"/>
              </a:rPr>
              <a:t>Submitter and contact information</a:t>
            </a:r>
            <a:br>
              <a:rPr lang="en-US" sz="2400" b="0" dirty="0">
                <a:latin typeface="Titillium Web Light" pitchFamily="2" charset="77"/>
              </a:rPr>
            </a:br>
            <a:r>
              <a:rPr lang="en-US" sz="2400" b="0" dirty="0">
                <a:latin typeface="Titillium Web Light" pitchFamily="2" charset="77"/>
              </a:rPr>
              <a:t>Content owner/contact information</a:t>
            </a:r>
            <a:br>
              <a:rPr lang="en-US" sz="2400" b="0" dirty="0">
                <a:latin typeface="Titillium Web Light" pitchFamily="2" charset="77"/>
              </a:rPr>
            </a:br>
            <a:r>
              <a:rPr lang="en-US" sz="2400" b="0" dirty="0">
                <a:latin typeface="Titillium Web Light" pitchFamily="2" charset="77"/>
              </a:rPr>
              <a:t>Category</a:t>
            </a:r>
            <a:br>
              <a:rPr lang="en-US" sz="2400" b="0" dirty="0">
                <a:latin typeface="Titillium Web Light" pitchFamily="2" charset="77"/>
              </a:rPr>
            </a:br>
            <a:r>
              <a:rPr lang="en-US" sz="2400" b="0" dirty="0">
                <a:latin typeface="Titillium Web Light" pitchFamily="2" charset="77"/>
              </a:rPr>
              <a:t>Title</a:t>
            </a:r>
            <a:br>
              <a:rPr lang="en-US" sz="2400" b="0" dirty="0">
                <a:latin typeface="Titillium Web Light" pitchFamily="2" charset="77"/>
              </a:rPr>
            </a:br>
            <a:r>
              <a:rPr lang="en-US" sz="2400" b="0" dirty="0">
                <a:latin typeface="Titillium Web Light" pitchFamily="2" charset="77"/>
              </a:rPr>
              <a:t>Publication date</a:t>
            </a:r>
            <a:br>
              <a:rPr lang="en-US" sz="2400" b="0" dirty="0">
                <a:latin typeface="Titillium Web Light" pitchFamily="2" charset="77"/>
              </a:rPr>
            </a:br>
            <a:r>
              <a:rPr lang="en-US" sz="2400" b="0" dirty="0">
                <a:latin typeface="Titillium Web Light" pitchFamily="2" charset="77"/>
              </a:rPr>
              <a:t>Goal of the entry (4000 characters)</a:t>
            </a:r>
            <a:br>
              <a:rPr lang="en-US" sz="2400" b="0" dirty="0">
                <a:latin typeface="Titillium Web Light" pitchFamily="2" charset="77"/>
              </a:rPr>
            </a:br>
            <a:r>
              <a:rPr lang="en-US" sz="2400" b="0" dirty="0">
                <a:latin typeface="Titillium Web Light" pitchFamily="2" charset="77"/>
              </a:rPr>
              <a:t>Target audience (1000 characters)</a:t>
            </a:r>
            <a:br>
              <a:rPr lang="en-US" sz="2400" b="0" dirty="0">
                <a:latin typeface="Titillium Web Light" pitchFamily="2" charset="77"/>
              </a:rPr>
            </a:br>
            <a:r>
              <a:rPr lang="en-US" sz="2400" b="0" dirty="0">
                <a:latin typeface="Titillium Web Light" pitchFamily="2" charset="77"/>
              </a:rPr>
              <a:t>Project constraints (2000 characters)</a:t>
            </a:r>
            <a:br>
              <a:rPr lang="en-US" sz="2400" b="0" dirty="0">
                <a:latin typeface="Titillium Web Light" pitchFamily="2" charset="77"/>
              </a:rPr>
            </a:br>
            <a:r>
              <a:rPr lang="en-US" sz="2400" b="0" dirty="0">
                <a:latin typeface="Titillium Web Light" pitchFamily="2" charset="77"/>
              </a:rPr>
              <a:t>How success was evaluated (4000 characters)</a:t>
            </a:r>
            <a:br>
              <a:rPr lang="en-US" sz="2400" b="0" dirty="0">
                <a:latin typeface="Titillium Web Light" pitchFamily="2" charset="77"/>
              </a:rPr>
            </a:br>
            <a:r>
              <a:rPr lang="en-US" sz="2400" b="0" dirty="0">
                <a:latin typeface="Titillium Web Light" pitchFamily="2" charset="77"/>
              </a:rPr>
              <a:t>The impact/usage of plain language (2000 characters)</a:t>
            </a:r>
            <a:br>
              <a:rPr lang="en-US" sz="2400" b="0" dirty="0">
                <a:latin typeface="Titillium Web Light" pitchFamily="2" charset="77"/>
              </a:rPr>
            </a:br>
            <a:r>
              <a:rPr lang="en-US" sz="2400" b="0" dirty="0">
                <a:latin typeface="Titillium Web Light" pitchFamily="2" charset="77"/>
              </a:rPr>
              <a:t>Upload of the document/content</a:t>
            </a: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endParaRPr lang="en-US" sz="2400" b="0" dirty="0">
              <a:latin typeface="Titillium Web Light" pitchFamily="2" charset="77"/>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a:bodyPr>
          <a:lstStyle/>
          <a:p>
            <a:pPr algn="ctr"/>
            <a:r>
              <a:rPr lang="en-US" sz="6000" b="1" dirty="0">
                <a:latin typeface="Titillium Web SemiBold" pitchFamily="2" charset="77"/>
              </a:rPr>
              <a:t>Entry Form</a:t>
            </a:r>
          </a:p>
        </p:txBody>
      </p:sp>
      <p:pic>
        <p:nvPicPr>
          <p:cNvPr id="6" name="Picture 5" descr="A close up of a logo&#10;&#10;Description generated with very high confidence">
            <a:extLst>
              <a:ext uri="{FF2B5EF4-FFF2-40B4-BE49-F238E27FC236}">
                <a16:creationId xmlns:a16="http://schemas.microsoft.com/office/drawing/2014/main" id="{D7E8C78C-DADE-48BF-BA92-BDAF6E46499E}"/>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26653647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29206" y="1476899"/>
            <a:ext cx="6235485" cy="4792165"/>
          </a:xfrm>
          <a:effectLst/>
        </p:spPr>
        <p:txBody>
          <a:bodyPr anchor="ctr">
            <a:noAutofit/>
          </a:bodyPr>
          <a:lstStyle/>
          <a:p>
            <a:br>
              <a:rPr lang="en-US" sz="2400" b="0" dirty="0">
                <a:latin typeface="Titillium Web Light" pitchFamily="2" charset="77"/>
              </a:rPr>
            </a:br>
            <a:r>
              <a:rPr lang="en-US" sz="2400" b="0" dirty="0">
                <a:latin typeface="Titillium Web Light" pitchFamily="2" charset="77"/>
              </a:rPr>
              <a:t>Get feedback from your team(s).</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Use our Word template to prepare.</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Tell YOUR story. Everyone who enters writes in plain language. Why is your entry unique?</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Prove it. Quantify the impact of this entry using data. Alternatively use qualitative data. </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Have a credit card handy. </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Trouble using the form or logging in? Email </a:t>
            </a:r>
            <a:r>
              <a:rPr lang="en-US" sz="2400" b="0" dirty="0" err="1">
                <a:latin typeface="Titillium Web Light" pitchFamily="2" charset="77"/>
              </a:rPr>
              <a:t>support@submittable.com</a:t>
            </a:r>
            <a:r>
              <a:rPr lang="en-US" sz="2400" b="0" dirty="0">
                <a:latin typeface="Titillium Web Light" pitchFamily="2" charset="77"/>
              </a:rPr>
              <a:t>.</a:t>
            </a: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endParaRPr lang="en-US" sz="2400" b="0" dirty="0">
              <a:latin typeface="Titillium Web Light" pitchFamily="2" charset="77"/>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a:bodyPr>
          <a:lstStyle/>
          <a:p>
            <a:pPr algn="ctr"/>
            <a:r>
              <a:rPr lang="en-US" sz="6000" b="1" dirty="0">
                <a:latin typeface="Titillium Web SemiBold" pitchFamily="2" charset="77"/>
              </a:rPr>
              <a:t>Final Tips </a:t>
            </a:r>
          </a:p>
        </p:txBody>
      </p:sp>
      <p:pic>
        <p:nvPicPr>
          <p:cNvPr id="6" name="Picture 5" descr="A close up of a logo&#10;&#10;Description generated with very high confidence">
            <a:extLst>
              <a:ext uri="{FF2B5EF4-FFF2-40B4-BE49-F238E27FC236}">
                <a16:creationId xmlns:a16="http://schemas.microsoft.com/office/drawing/2014/main" id="{B6B51823-5E8A-4F8A-80A8-DE315AB8C0E2}"/>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29698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9610F818-219E-491F-887F-B078103BA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39895"/>
            <a:ext cx="12192000" cy="3118104"/>
          </a:xfrm>
          <a:custGeom>
            <a:avLst/>
            <a:gdLst>
              <a:gd name="connsiteX0" fmla="*/ 0 w 12192000"/>
              <a:gd name="connsiteY0" fmla="*/ 0 h 3118104"/>
              <a:gd name="connsiteX1" fmla="*/ 3676329 w 12192000"/>
              <a:gd name="connsiteY1" fmla="*/ 0 h 3118104"/>
              <a:gd name="connsiteX2" fmla="*/ 5595257 w 12192000"/>
              <a:gd name="connsiteY2" fmla="*/ 0 h 3118104"/>
              <a:gd name="connsiteX3" fmla="*/ 5672349 w 12192000"/>
              <a:gd name="connsiteY3" fmla="*/ 0 h 3118104"/>
              <a:gd name="connsiteX4" fmla="*/ 6053347 w 12192000"/>
              <a:gd name="connsiteY4" fmla="*/ 263783 h 3118104"/>
              <a:gd name="connsiteX5" fmla="*/ 6061813 w 12192000"/>
              <a:gd name="connsiteY5" fmla="*/ 266713 h 3118104"/>
              <a:gd name="connsiteX6" fmla="*/ 6074513 w 12192000"/>
              <a:gd name="connsiteY6" fmla="*/ 271110 h 3118104"/>
              <a:gd name="connsiteX7" fmla="*/ 6087212 w 12192000"/>
              <a:gd name="connsiteY7" fmla="*/ 275506 h 3118104"/>
              <a:gd name="connsiteX8" fmla="*/ 6097797 w 12192000"/>
              <a:gd name="connsiteY8" fmla="*/ 275506 h 3118104"/>
              <a:gd name="connsiteX9" fmla="*/ 6110496 w 12192000"/>
              <a:gd name="connsiteY9" fmla="*/ 275506 h 3118104"/>
              <a:gd name="connsiteX10" fmla="*/ 6121079 w 12192000"/>
              <a:gd name="connsiteY10" fmla="*/ 271110 h 3118104"/>
              <a:gd name="connsiteX11" fmla="*/ 6133779 w 12192000"/>
              <a:gd name="connsiteY11" fmla="*/ 266713 h 3118104"/>
              <a:gd name="connsiteX12" fmla="*/ 6142246 w 12192000"/>
              <a:gd name="connsiteY12" fmla="*/ 263783 h 3118104"/>
              <a:gd name="connsiteX13" fmla="*/ 6523247 w 12192000"/>
              <a:gd name="connsiteY13" fmla="*/ 0 h 3118104"/>
              <a:gd name="connsiteX14" fmla="*/ 6596743 w 12192000"/>
              <a:gd name="connsiteY14" fmla="*/ 0 h 3118104"/>
              <a:gd name="connsiteX15" fmla="*/ 12186115 w 12192000"/>
              <a:gd name="connsiteY15" fmla="*/ 0 h 3118104"/>
              <a:gd name="connsiteX16" fmla="*/ 12192000 w 12192000"/>
              <a:gd name="connsiteY16" fmla="*/ 0 h 3118104"/>
              <a:gd name="connsiteX17" fmla="*/ 12192000 w 12192000"/>
              <a:gd name="connsiteY17" fmla="*/ 3118104 h 3118104"/>
              <a:gd name="connsiteX18" fmla="*/ 7728858 w 12192000"/>
              <a:gd name="connsiteY18" fmla="*/ 3118104 h 3118104"/>
              <a:gd name="connsiteX19" fmla="*/ 6596743 w 12192000"/>
              <a:gd name="connsiteY19" fmla="*/ 3118104 h 3118104"/>
              <a:gd name="connsiteX20" fmla="*/ 5595257 w 12192000"/>
              <a:gd name="connsiteY20" fmla="*/ 3118104 h 3118104"/>
              <a:gd name="connsiteX21" fmla="*/ 2906487 w 12192000"/>
              <a:gd name="connsiteY21" fmla="*/ 3118104 h 3118104"/>
              <a:gd name="connsiteX22" fmla="*/ 0 w 12192000"/>
              <a:gd name="connsiteY22" fmla="*/ 3118104 h 311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2000" h="3118104">
                <a:moveTo>
                  <a:pt x="0" y="0"/>
                </a:moveTo>
                <a:lnTo>
                  <a:pt x="3676329" y="0"/>
                </a:lnTo>
                <a:lnTo>
                  <a:pt x="5595257" y="0"/>
                </a:lnTo>
                <a:lnTo>
                  <a:pt x="5672349" y="0"/>
                </a:lnTo>
                <a:lnTo>
                  <a:pt x="6053347" y="263783"/>
                </a:lnTo>
                <a:lnTo>
                  <a:pt x="6061813" y="266713"/>
                </a:lnTo>
                <a:lnTo>
                  <a:pt x="6074513" y="271110"/>
                </a:lnTo>
                <a:lnTo>
                  <a:pt x="6087212" y="275506"/>
                </a:lnTo>
                <a:lnTo>
                  <a:pt x="6097797" y="275506"/>
                </a:lnTo>
                <a:lnTo>
                  <a:pt x="6110496" y="275506"/>
                </a:lnTo>
                <a:lnTo>
                  <a:pt x="6121079" y="271110"/>
                </a:lnTo>
                <a:lnTo>
                  <a:pt x="6133779" y="266713"/>
                </a:lnTo>
                <a:lnTo>
                  <a:pt x="6142246" y="263783"/>
                </a:lnTo>
                <a:lnTo>
                  <a:pt x="6523247" y="0"/>
                </a:lnTo>
                <a:lnTo>
                  <a:pt x="6596743" y="0"/>
                </a:lnTo>
                <a:lnTo>
                  <a:pt x="12186115" y="0"/>
                </a:lnTo>
                <a:lnTo>
                  <a:pt x="12192000" y="0"/>
                </a:lnTo>
                <a:lnTo>
                  <a:pt x="12192000" y="3118104"/>
                </a:lnTo>
                <a:lnTo>
                  <a:pt x="7728858" y="3118104"/>
                </a:lnTo>
                <a:lnTo>
                  <a:pt x="6596743" y="3118104"/>
                </a:lnTo>
                <a:lnTo>
                  <a:pt x="5595257" y="3118104"/>
                </a:lnTo>
                <a:lnTo>
                  <a:pt x="2906487" y="3118104"/>
                </a:lnTo>
                <a:lnTo>
                  <a:pt x="0" y="3118104"/>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810001" y="4080386"/>
            <a:ext cx="10572000" cy="1388741"/>
          </a:xfrm>
        </p:spPr>
        <p:txBody>
          <a:bodyPr>
            <a:normAutofit/>
          </a:bodyPr>
          <a:lstStyle/>
          <a:p>
            <a:pPr algn="ctr"/>
            <a:r>
              <a:rPr lang="en-US" dirty="0">
                <a:solidFill>
                  <a:srgbClr val="FFFFFF"/>
                </a:solidFill>
                <a:latin typeface="Titillium Web SemiBold" pitchFamily="2" charset="77"/>
              </a:rPr>
              <a:t>About The </a:t>
            </a:r>
            <a:r>
              <a:rPr lang="en-US" dirty="0" err="1">
                <a:solidFill>
                  <a:srgbClr val="FFFFFF"/>
                </a:solidFill>
                <a:latin typeface="Titillium Web SemiBold" pitchFamily="2" charset="77"/>
              </a:rPr>
              <a:t>ClearMark</a:t>
            </a:r>
            <a:r>
              <a:rPr lang="en-US" dirty="0">
                <a:solidFill>
                  <a:srgbClr val="FFFFFF"/>
                </a:solidFill>
                <a:latin typeface="Titillium Web SemiBold" pitchFamily="2" charset="77"/>
              </a:rPr>
              <a:t> Awards</a:t>
            </a:r>
          </a:p>
        </p:txBody>
      </p:sp>
      <p:sp>
        <p:nvSpPr>
          <p:cNvPr id="19" name="Rounded Rectangle 16">
            <a:extLst>
              <a:ext uri="{FF2B5EF4-FFF2-40B4-BE49-F238E27FC236}">
                <a16:creationId xmlns:a16="http://schemas.microsoft.com/office/drawing/2014/main" id="{5A086AAD-1108-41EB-A7C9-5E22CA942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10472" y="643464"/>
            <a:ext cx="7757804" cy="2817491"/>
          </a:xfrm>
          <a:prstGeom prst="roundRect">
            <a:avLst>
              <a:gd name="adj" fmla="val 3513"/>
            </a:avLst>
          </a:prstGeom>
          <a:solidFill>
            <a:schemeClr val="bg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drawing of a person&#10;&#10;Description generated with high confidence">
            <a:extLst>
              <a:ext uri="{FF2B5EF4-FFF2-40B4-BE49-F238E27FC236}">
                <a16:creationId xmlns:a16="http://schemas.microsoft.com/office/drawing/2014/main" id="{D6B281C8-FCFE-4870-B415-A52DF927946B}"/>
              </a:ext>
            </a:extLst>
          </p:cNvPr>
          <p:cNvPicPr>
            <a:picLocks noChangeAspect="1"/>
          </p:cNvPicPr>
          <p:nvPr/>
        </p:nvPicPr>
        <p:blipFill>
          <a:blip r:embed="rId2"/>
          <a:stretch>
            <a:fillRect/>
          </a:stretch>
        </p:blipFill>
        <p:spPr>
          <a:xfrm>
            <a:off x="4429744" y="884810"/>
            <a:ext cx="3323320" cy="2320054"/>
          </a:xfrm>
          <a:prstGeom prst="rect">
            <a:avLst/>
          </a:prstGeom>
        </p:spPr>
      </p:pic>
      <p:pic>
        <p:nvPicPr>
          <p:cNvPr id="11" name="Picture 10" descr="A close up of a logo&#10;&#10;Description generated with very high confidence">
            <a:extLst>
              <a:ext uri="{FF2B5EF4-FFF2-40B4-BE49-F238E27FC236}">
                <a16:creationId xmlns:a16="http://schemas.microsoft.com/office/drawing/2014/main" id="{E0040A9D-F19E-493A-B92A-65DE6F8490B5}"/>
              </a:ext>
            </a:extLst>
          </p:cNvPr>
          <p:cNvPicPr>
            <a:picLocks noChangeAspect="1"/>
          </p:cNvPicPr>
          <p:nvPr/>
        </p:nvPicPr>
        <p:blipFill>
          <a:blip r:embed="rId3"/>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586771948"/>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29206" y="1476899"/>
            <a:ext cx="6235485" cy="4792165"/>
          </a:xfrm>
          <a:effectLst/>
        </p:spPr>
        <p:txBody>
          <a:bodyPr anchor="ctr">
            <a:noAutofit/>
          </a:bodyPr>
          <a:lstStyle/>
          <a:p>
            <a:br>
              <a:rPr lang="en-US" sz="2400" b="0" dirty="0">
                <a:latin typeface="Titillium Web Light" pitchFamily="2" charset="77"/>
              </a:rPr>
            </a:br>
            <a:r>
              <a:rPr lang="en-US" sz="2400" b="0" dirty="0">
                <a:latin typeface="Titillium Web Light" pitchFamily="2" charset="77"/>
              </a:rPr>
              <a:t>Start: 10 a.m. ET on Jan. 2</a:t>
            </a:r>
            <a:br>
              <a:rPr lang="en-US" sz="2400" b="0" dirty="0">
                <a:latin typeface="Titillium Web Light" pitchFamily="2" charset="77"/>
              </a:rPr>
            </a:br>
            <a:br>
              <a:rPr lang="en-US" sz="2400" b="0" dirty="0">
                <a:latin typeface="Titillium Web Light" pitchFamily="2" charset="77"/>
              </a:rPr>
            </a:br>
            <a:r>
              <a:rPr lang="en-US" sz="2400" b="0" dirty="0">
                <a:latin typeface="Titillium Web Light" pitchFamily="2" charset="77"/>
              </a:rPr>
              <a:t>Finish: 11:59 p.m. Feb. 2</a:t>
            </a: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br>
              <a:rPr lang="en-US" sz="2400" b="0" dirty="0">
                <a:latin typeface="Titillium Web Light" pitchFamily="2" charset="77"/>
              </a:rPr>
            </a:br>
            <a:endParaRPr lang="en-US" sz="2400" b="0" dirty="0">
              <a:latin typeface="Titillium Web Light" pitchFamily="2" charset="77"/>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a:bodyPr>
          <a:lstStyle/>
          <a:p>
            <a:pPr algn="ctr"/>
            <a:r>
              <a:rPr lang="en-US" sz="6000" b="1" dirty="0">
                <a:latin typeface="Titillium Web SemiBold" pitchFamily="2" charset="77"/>
              </a:rPr>
              <a:t>When to submit</a:t>
            </a:r>
          </a:p>
        </p:txBody>
      </p:sp>
      <p:pic>
        <p:nvPicPr>
          <p:cNvPr id="6" name="Picture 5" descr="A close up of a logo&#10;&#10;Description generated with very high confidence">
            <a:extLst>
              <a:ext uri="{FF2B5EF4-FFF2-40B4-BE49-F238E27FC236}">
                <a16:creationId xmlns:a16="http://schemas.microsoft.com/office/drawing/2014/main" id="{B890CA1B-0BAC-4AEC-B650-F6248CDD7FB2}"/>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3407085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29206" y="1476899"/>
            <a:ext cx="6235485" cy="4792165"/>
          </a:xfrm>
          <a:effectLst/>
        </p:spPr>
        <p:txBody>
          <a:bodyPr anchor="ctr">
            <a:noAutofit/>
          </a:bodyPr>
          <a:lstStyle/>
          <a:p>
            <a:r>
              <a:rPr lang="en-US" sz="2400" b="0" dirty="0">
                <a:latin typeface="Titillium Web Light" pitchFamily="2" charset="77"/>
              </a:rPr>
              <a:t>Questions? Need help?</a:t>
            </a:r>
            <a:br>
              <a:rPr lang="en-US" sz="2400" b="0" dirty="0">
                <a:latin typeface="Titillium Web Light" pitchFamily="2" charset="77"/>
              </a:rPr>
            </a:br>
            <a:r>
              <a:rPr lang="en-US" sz="2400" b="0" dirty="0" err="1">
                <a:latin typeface="Titillium Web Light" pitchFamily="2" charset="77"/>
              </a:rPr>
              <a:t>info@centerforplainlanguage.org</a:t>
            </a:r>
            <a:br>
              <a:rPr lang="en-US" sz="2400" b="0" dirty="0">
                <a:latin typeface="Synchrony Sans" panose="02000503040000020004" pitchFamily="2" charset="0"/>
              </a:rPr>
            </a:br>
            <a:br>
              <a:rPr lang="en-US" sz="2400" b="0" dirty="0">
                <a:latin typeface="Synchrony Sans" panose="02000503040000020004" pitchFamily="2" charset="0"/>
              </a:rPr>
            </a:br>
            <a:br>
              <a:rPr lang="en-US" sz="2400" dirty="0">
                <a:latin typeface="Synchrony Sans" panose="02000503040000020004" pitchFamily="2" charset="0"/>
              </a:rPr>
            </a:br>
            <a:br>
              <a:rPr lang="en-US" sz="2400" dirty="0">
                <a:latin typeface="Synchrony Sans" panose="02000503040000020004" pitchFamily="2" charset="0"/>
              </a:rPr>
            </a:br>
            <a:endParaRPr lang="en-US" sz="24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a:bodyPr>
          <a:lstStyle/>
          <a:p>
            <a:pPr algn="ctr"/>
            <a:r>
              <a:rPr lang="en-US" sz="6000" b="1" dirty="0">
                <a:latin typeface="Titillium Web SemiBold" pitchFamily="2" charset="77"/>
              </a:rPr>
              <a:t>Q&amp;A</a:t>
            </a:r>
          </a:p>
        </p:txBody>
      </p:sp>
      <p:pic>
        <p:nvPicPr>
          <p:cNvPr id="6" name="Picture 5" descr="A close up of a logo&#10;&#10;Description generated with very high confidence">
            <a:extLst>
              <a:ext uri="{FF2B5EF4-FFF2-40B4-BE49-F238E27FC236}">
                <a16:creationId xmlns:a16="http://schemas.microsoft.com/office/drawing/2014/main" id="{19B6C090-7A68-4D46-9BB9-85092E93541E}"/>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2285652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1C2647E2-7D2F-4C4F-872B-ACE1717F5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77D413C2-1363-4D2E-97D4-7F3549760E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7057118" cy="6858000"/>
          </a:xfrm>
          <a:custGeom>
            <a:avLst/>
            <a:gdLst>
              <a:gd name="connsiteX0" fmla="*/ 0 w 7057118"/>
              <a:gd name="connsiteY0" fmla="*/ 0 h 6858000"/>
              <a:gd name="connsiteX1" fmla="*/ 2420113 w 7057118"/>
              <a:gd name="connsiteY1" fmla="*/ 0 h 6858000"/>
              <a:gd name="connsiteX2" fmla="*/ 2496703 w 7057118"/>
              <a:gd name="connsiteY2" fmla="*/ 0 h 6858000"/>
              <a:gd name="connsiteX3" fmla="*/ 7057118 w 7057118"/>
              <a:gd name="connsiteY3" fmla="*/ 0 h 6858000"/>
              <a:gd name="connsiteX4" fmla="*/ 7057118 w 7057118"/>
              <a:gd name="connsiteY4" fmla="*/ 1900238 h 6858000"/>
              <a:gd name="connsiteX5" fmla="*/ 6686702 w 7057118"/>
              <a:gd name="connsiteY5" fmla="*/ 2178050 h 6858000"/>
              <a:gd name="connsiteX6" fmla="*/ 6682468 w 7057118"/>
              <a:gd name="connsiteY6" fmla="*/ 2184400 h 6858000"/>
              <a:gd name="connsiteX7" fmla="*/ 6676118 w 7057118"/>
              <a:gd name="connsiteY7" fmla="*/ 2193925 h 6858000"/>
              <a:gd name="connsiteX8" fmla="*/ 6669768 w 7057118"/>
              <a:gd name="connsiteY8" fmla="*/ 2201863 h 6858000"/>
              <a:gd name="connsiteX9" fmla="*/ 6669768 w 7057118"/>
              <a:gd name="connsiteY9" fmla="*/ 2211388 h 6858000"/>
              <a:gd name="connsiteX10" fmla="*/ 6669768 w 7057118"/>
              <a:gd name="connsiteY10" fmla="*/ 2220913 h 6858000"/>
              <a:gd name="connsiteX11" fmla="*/ 6676118 w 7057118"/>
              <a:gd name="connsiteY11" fmla="*/ 2228850 h 6858000"/>
              <a:gd name="connsiteX12" fmla="*/ 6682468 w 7057118"/>
              <a:gd name="connsiteY12" fmla="*/ 2238375 h 6858000"/>
              <a:gd name="connsiteX13" fmla="*/ 6686702 w 7057118"/>
              <a:gd name="connsiteY13" fmla="*/ 2244725 h 6858000"/>
              <a:gd name="connsiteX14" fmla="*/ 7057118 w 7057118"/>
              <a:gd name="connsiteY14" fmla="*/ 2522538 h 6858000"/>
              <a:gd name="connsiteX15" fmla="*/ 7057118 w 7057118"/>
              <a:gd name="connsiteY15" fmla="*/ 6858000 h 6858000"/>
              <a:gd name="connsiteX16" fmla="*/ 2496703 w 7057118"/>
              <a:gd name="connsiteY16" fmla="*/ 6858000 h 6858000"/>
              <a:gd name="connsiteX17" fmla="*/ 2420113 w 7057118"/>
              <a:gd name="connsiteY17" fmla="*/ 6858000 h 6858000"/>
              <a:gd name="connsiteX18" fmla="*/ 0 w 7057118"/>
              <a:gd name="connsiteY1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057118" h="6858000">
                <a:moveTo>
                  <a:pt x="0" y="0"/>
                </a:moveTo>
                <a:lnTo>
                  <a:pt x="2420113" y="0"/>
                </a:lnTo>
                <a:lnTo>
                  <a:pt x="2496703" y="0"/>
                </a:lnTo>
                <a:lnTo>
                  <a:pt x="7057118" y="0"/>
                </a:lnTo>
                <a:lnTo>
                  <a:pt x="7057118" y="1900238"/>
                </a:lnTo>
                <a:lnTo>
                  <a:pt x="6686702" y="2178050"/>
                </a:lnTo>
                <a:lnTo>
                  <a:pt x="6682468" y="2184400"/>
                </a:lnTo>
                <a:lnTo>
                  <a:pt x="6676118" y="2193925"/>
                </a:lnTo>
                <a:lnTo>
                  <a:pt x="6669768" y="2201863"/>
                </a:lnTo>
                <a:lnTo>
                  <a:pt x="6669768" y="2211388"/>
                </a:lnTo>
                <a:lnTo>
                  <a:pt x="6669768" y="2220913"/>
                </a:lnTo>
                <a:lnTo>
                  <a:pt x="6676118" y="2228850"/>
                </a:lnTo>
                <a:lnTo>
                  <a:pt x="6682468" y="2238375"/>
                </a:lnTo>
                <a:lnTo>
                  <a:pt x="6686702" y="2244725"/>
                </a:lnTo>
                <a:lnTo>
                  <a:pt x="7057118" y="2522538"/>
                </a:lnTo>
                <a:lnTo>
                  <a:pt x="7057118" y="6858000"/>
                </a:lnTo>
                <a:lnTo>
                  <a:pt x="2496703" y="6858000"/>
                </a:lnTo>
                <a:lnTo>
                  <a:pt x="2420113"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solidFill>
              <a:schemeClr val="accent1"/>
            </a:solidFill>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451514" y="1600200"/>
            <a:ext cx="6020987" cy="4441161"/>
          </a:xfrm>
        </p:spPr>
        <p:txBody>
          <a:bodyPr anchor="t">
            <a:normAutofit/>
          </a:bodyPr>
          <a:lstStyle/>
          <a:p>
            <a:pPr>
              <a:lnSpc>
                <a:spcPct val="90000"/>
              </a:lnSpc>
            </a:pPr>
            <a:r>
              <a:rPr lang="en-US" sz="2800" b="0" dirty="0">
                <a:latin typeface="Titillium Web"/>
              </a:rPr>
              <a:t>Sets a high standard for clarity and simplicity</a:t>
            </a:r>
            <a:br>
              <a:rPr lang="en-US" sz="2800" b="0" dirty="0">
                <a:latin typeface="Titillium Web"/>
              </a:rPr>
            </a:br>
            <a:br>
              <a:rPr lang="en-US" sz="2800" b="0" dirty="0">
                <a:latin typeface="Titillium Web"/>
              </a:rPr>
            </a:br>
            <a:r>
              <a:rPr lang="en-US" sz="2800" b="0" dirty="0">
                <a:latin typeface="Titillium Web"/>
              </a:rPr>
              <a:t>Recognizes excellence in English and Spanish content created by North American organizations</a:t>
            </a:r>
            <a:br>
              <a:rPr lang="en-US" sz="2800" b="0" dirty="0">
                <a:latin typeface="Titillium Web"/>
              </a:rPr>
            </a:br>
            <a:br>
              <a:rPr lang="en-US" sz="2800" b="0" dirty="0">
                <a:latin typeface="Titillium Web"/>
              </a:rPr>
            </a:br>
            <a:r>
              <a:rPr lang="en-US" sz="2800" b="0" dirty="0">
                <a:latin typeface="Titillium Web"/>
              </a:rPr>
              <a:t>Provides robust feedback you can use to improve your content</a:t>
            </a:r>
          </a:p>
        </p:txBody>
      </p:sp>
      <p:pic>
        <p:nvPicPr>
          <p:cNvPr id="10" name="Picture 9" descr="A drawing of a person&#10;&#10;Description generated with high confidence">
            <a:extLst>
              <a:ext uri="{FF2B5EF4-FFF2-40B4-BE49-F238E27FC236}">
                <a16:creationId xmlns:a16="http://schemas.microsoft.com/office/drawing/2014/main" id="{9923E508-0067-8947-8339-FBD63B10DB63}"/>
              </a:ext>
            </a:extLst>
          </p:cNvPr>
          <p:cNvPicPr>
            <a:picLocks noChangeAspect="1"/>
          </p:cNvPicPr>
          <p:nvPr/>
        </p:nvPicPr>
        <p:blipFill>
          <a:blip r:embed="rId3"/>
          <a:stretch>
            <a:fillRect/>
          </a:stretch>
        </p:blipFill>
        <p:spPr>
          <a:xfrm>
            <a:off x="7700584" y="1999263"/>
            <a:ext cx="3847950" cy="2686304"/>
          </a:xfrm>
          <a:prstGeom prst="roundRect">
            <a:avLst>
              <a:gd name="adj" fmla="val 3876"/>
            </a:avLst>
          </a:prstGeom>
          <a:ln>
            <a:solidFill>
              <a:schemeClr val="accent1"/>
            </a:solidFill>
          </a:ln>
          <a:effectLst/>
        </p:spPr>
      </p:pic>
      <p:pic>
        <p:nvPicPr>
          <p:cNvPr id="11" name="Picture 10" descr="A close up of a logo&#10;&#10;Description generated with very high confidence">
            <a:extLst>
              <a:ext uri="{FF2B5EF4-FFF2-40B4-BE49-F238E27FC236}">
                <a16:creationId xmlns:a16="http://schemas.microsoft.com/office/drawing/2014/main" id="{7DC1E258-1208-4F33-969C-1D5A6830239D}"/>
              </a:ext>
            </a:extLst>
          </p:cNvPr>
          <p:cNvPicPr>
            <a:picLocks noChangeAspect="1"/>
          </p:cNvPicPr>
          <p:nvPr/>
        </p:nvPicPr>
        <p:blipFill>
          <a:blip r:embed="rId4"/>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60285263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44705" y="1884790"/>
            <a:ext cx="5757334" cy="4792165"/>
          </a:xfrm>
          <a:effectLst/>
        </p:spPr>
        <p:txBody>
          <a:bodyPr anchor="ctr">
            <a:normAutofit fontScale="90000"/>
          </a:bodyPr>
          <a:lstStyle/>
          <a:p>
            <a:r>
              <a:rPr lang="en-US" sz="3100" b="0" dirty="0">
                <a:latin typeface="Titillium Web"/>
              </a:rPr>
              <a:t>Be recognized for outstanding work via a competitive process</a:t>
            </a:r>
            <a:br>
              <a:rPr lang="en-US" sz="3100" b="0" dirty="0">
                <a:latin typeface="Titillium Web"/>
              </a:rPr>
            </a:br>
            <a:br>
              <a:rPr lang="en-US" sz="3100" b="0" dirty="0">
                <a:latin typeface="Titillium Web"/>
              </a:rPr>
            </a:br>
            <a:r>
              <a:rPr lang="en-US" sz="3100" b="0" dirty="0">
                <a:latin typeface="Titillium Web"/>
              </a:rPr>
              <a:t>Get robust feedback with extensive analysis that improves your work</a:t>
            </a:r>
            <a:br>
              <a:rPr lang="en-US" sz="3100" b="0" dirty="0">
                <a:latin typeface="Titillium Web"/>
              </a:rPr>
            </a:br>
            <a:br>
              <a:rPr lang="en-US" sz="3100" b="0" dirty="0">
                <a:latin typeface="Titillium Web"/>
              </a:rPr>
            </a:br>
            <a:r>
              <a:rPr lang="en-US" sz="3100" b="0" dirty="0">
                <a:latin typeface="Titillium Web"/>
              </a:rPr>
              <a:t>Get our help marketing your award  winning work with press </a:t>
            </a:r>
            <a:r>
              <a:rPr lang="en-US" sz="3100" b="0">
                <a:latin typeface="Titillium Web"/>
              </a:rPr>
              <a:t>release templates and videos</a:t>
            </a:r>
            <a:br>
              <a:rPr lang="en-US" sz="3100" b="0" dirty="0">
                <a:latin typeface="Synchrony Sans" panose="02000503040000020004" pitchFamily="2" charset="0"/>
              </a:rPr>
            </a:br>
            <a:br>
              <a:rPr lang="en-US" sz="3100" dirty="0">
                <a:latin typeface="Synchrony Sans" panose="02000503040000020004" pitchFamily="2" charset="0"/>
              </a:rPr>
            </a:br>
            <a:br>
              <a:rPr lang="en-US" sz="6000" dirty="0">
                <a:latin typeface="Synchrony Sans" panose="02000503040000020004" pitchFamily="2" charset="0"/>
              </a:rPr>
            </a:br>
            <a:endParaRPr lang="en-US" sz="60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a:bodyPr>
          <a:lstStyle/>
          <a:p>
            <a:pPr algn="ctr"/>
            <a:r>
              <a:rPr lang="en-US" sz="6000" b="1" dirty="0">
                <a:latin typeface="Titillium Web SemiBold" pitchFamily="2" charset="77"/>
              </a:rPr>
              <a:t>Why enter?</a:t>
            </a:r>
          </a:p>
        </p:txBody>
      </p:sp>
      <p:pic>
        <p:nvPicPr>
          <p:cNvPr id="6" name="Picture 5" descr="A close up of a logo&#10;&#10;Description generated with very high confidence">
            <a:extLst>
              <a:ext uri="{FF2B5EF4-FFF2-40B4-BE49-F238E27FC236}">
                <a16:creationId xmlns:a16="http://schemas.microsoft.com/office/drawing/2014/main" id="{7F801787-12DA-416B-BE3A-738A5E8854E1}"/>
              </a:ext>
            </a:extLst>
          </p:cNvPr>
          <p:cNvPicPr>
            <a:picLocks noChangeAspect="1"/>
          </p:cNvPicPr>
          <p:nvPr/>
        </p:nvPicPr>
        <p:blipFill>
          <a:blip r:embed="rId2"/>
          <a:stretch>
            <a:fillRect/>
          </a:stretch>
        </p:blipFill>
        <p:spPr>
          <a:xfrm>
            <a:off x="9760226" y="6125824"/>
            <a:ext cx="2082814" cy="416563"/>
          </a:xfrm>
          <a:prstGeom prst="rect">
            <a:avLst/>
          </a:prstGeom>
        </p:spPr>
      </p:pic>
    </p:spTree>
    <p:extLst>
      <p:ext uri="{BB962C8B-B14F-4D97-AF65-F5344CB8AC3E}">
        <p14:creationId xmlns:p14="http://schemas.microsoft.com/office/powerpoint/2010/main" val="3033426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44705" y="2065835"/>
            <a:ext cx="5757334" cy="4792165"/>
          </a:xfrm>
          <a:effectLst/>
        </p:spPr>
        <p:txBody>
          <a:bodyPr anchor="ctr">
            <a:normAutofit fontScale="90000"/>
          </a:bodyPr>
          <a:lstStyle/>
          <a:p>
            <a:r>
              <a:rPr lang="en-US" sz="3100" b="0" dirty="0">
                <a:latin typeface="Titillium Web"/>
              </a:rPr>
              <a:t>Plain language communicators who:</a:t>
            </a:r>
            <a:br>
              <a:rPr lang="en-US" sz="3100" b="0" dirty="0">
                <a:latin typeface="Titillium Web"/>
              </a:rPr>
            </a:br>
            <a:br>
              <a:rPr lang="en-US" sz="3100" b="0" dirty="0">
                <a:latin typeface="Titillium Web"/>
              </a:rPr>
            </a:br>
            <a:r>
              <a:rPr lang="en-US" sz="3100" b="0" dirty="0">
                <a:latin typeface="Titillium Web"/>
              </a:rPr>
              <a:t>Created or substantially improved a consumer-facing communication</a:t>
            </a:r>
            <a:br>
              <a:rPr lang="en-US" sz="3100" b="0" dirty="0">
                <a:latin typeface="Titillium Web"/>
              </a:rPr>
            </a:br>
            <a:br>
              <a:rPr lang="en-US" sz="3100" b="0" dirty="0">
                <a:latin typeface="Titillium Web"/>
              </a:rPr>
            </a:br>
            <a:r>
              <a:rPr lang="en-US" sz="3100" b="0" dirty="0">
                <a:latin typeface="Titillium Web"/>
              </a:rPr>
              <a:t>Released in 2016-2018 for North America</a:t>
            </a:r>
            <a:br>
              <a:rPr lang="en-US" sz="3100" b="0" dirty="0">
                <a:latin typeface="Titillium Web"/>
              </a:rPr>
            </a:br>
            <a:br>
              <a:rPr lang="en-US" sz="3100" b="0" dirty="0">
                <a:latin typeface="Titillium Web"/>
              </a:rPr>
            </a:br>
            <a:r>
              <a:rPr lang="en-US" sz="3100" b="0" dirty="0">
                <a:latin typeface="Titillium Web"/>
              </a:rPr>
              <a:t>You won’t be considered if: </a:t>
            </a:r>
            <a:br>
              <a:rPr lang="en-US" sz="3100" b="0" dirty="0">
                <a:latin typeface="Titillium Web"/>
              </a:rPr>
            </a:br>
            <a:r>
              <a:rPr lang="en-US" sz="3100" b="0" dirty="0">
                <a:latin typeface="Titillium Web"/>
              </a:rPr>
              <a:t>	You entered the identical or similar asset(s) last year (revisions are okay)</a:t>
            </a:r>
            <a:br>
              <a:rPr lang="en-US" sz="3100" b="0" dirty="0">
                <a:latin typeface="Titillium Web"/>
              </a:rPr>
            </a:br>
            <a:r>
              <a:rPr lang="en-US" sz="3100" b="0" dirty="0">
                <a:latin typeface="Titillium Web"/>
              </a:rPr>
              <a:t>	You’ve won your category in the past two years</a:t>
            </a:r>
            <a:br>
              <a:rPr lang="en-US" sz="3100" dirty="0">
                <a:latin typeface="Titillium Web"/>
              </a:rPr>
            </a:br>
            <a:br>
              <a:rPr lang="en-US" sz="3100" b="0" dirty="0">
                <a:latin typeface="Titillium Web SemiBold"/>
              </a:rPr>
            </a:br>
            <a:br>
              <a:rPr lang="en-US" sz="3100" dirty="0">
                <a:latin typeface="Synchrony Sans" panose="02000503040000020004" pitchFamily="2" charset="0"/>
              </a:rPr>
            </a:br>
            <a:br>
              <a:rPr lang="en-US" sz="6000" dirty="0">
                <a:latin typeface="Synchrony Sans" panose="02000503040000020004" pitchFamily="2" charset="0"/>
              </a:rPr>
            </a:br>
            <a:endParaRPr lang="en-US" sz="60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fontScale="92500"/>
          </a:bodyPr>
          <a:lstStyle/>
          <a:p>
            <a:pPr algn="ctr"/>
            <a:r>
              <a:rPr lang="en-US" sz="6000" b="1" dirty="0">
                <a:latin typeface="Titillium Web SemiBold" pitchFamily="2" charset="77"/>
              </a:rPr>
              <a:t>Who should enter?</a:t>
            </a:r>
          </a:p>
        </p:txBody>
      </p:sp>
      <p:pic>
        <p:nvPicPr>
          <p:cNvPr id="6" name="Picture 5" descr="A close up of a logo&#10;&#10;Description generated with very high confidence">
            <a:extLst>
              <a:ext uri="{FF2B5EF4-FFF2-40B4-BE49-F238E27FC236}">
                <a16:creationId xmlns:a16="http://schemas.microsoft.com/office/drawing/2014/main" id="{7F801787-12DA-416B-BE3A-738A5E8854E1}"/>
              </a:ext>
            </a:extLst>
          </p:cNvPr>
          <p:cNvPicPr>
            <a:picLocks noChangeAspect="1"/>
          </p:cNvPicPr>
          <p:nvPr/>
        </p:nvPicPr>
        <p:blipFill>
          <a:blip r:embed="rId2"/>
          <a:stretch>
            <a:fillRect/>
          </a:stretch>
        </p:blipFill>
        <p:spPr>
          <a:xfrm>
            <a:off x="9760226" y="6149886"/>
            <a:ext cx="2082814" cy="416563"/>
          </a:xfrm>
          <a:prstGeom prst="rect">
            <a:avLst/>
          </a:prstGeom>
        </p:spPr>
      </p:pic>
    </p:spTree>
    <p:extLst>
      <p:ext uri="{BB962C8B-B14F-4D97-AF65-F5344CB8AC3E}">
        <p14:creationId xmlns:p14="http://schemas.microsoft.com/office/powerpoint/2010/main" val="2259399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03511" y="1187774"/>
            <a:ext cx="5757334" cy="4792165"/>
          </a:xfrm>
          <a:effectLst/>
        </p:spPr>
        <p:txBody>
          <a:bodyPr anchor="ctr">
            <a:normAutofit fontScale="90000"/>
          </a:bodyPr>
          <a:lstStyle/>
          <a:p>
            <a:r>
              <a:rPr lang="en-US" sz="3100" b="0" dirty="0">
                <a:latin typeface="Titillium Web Light" pitchFamily="2" charset="77"/>
              </a:rPr>
              <a:t>If I….</a:t>
            </a:r>
            <a:br>
              <a:rPr lang="en-US" sz="3100" b="0" dirty="0">
                <a:latin typeface="Titillium Web Light" pitchFamily="2" charset="77"/>
              </a:rPr>
            </a:br>
            <a:br>
              <a:rPr lang="en-US" sz="3100" b="0" dirty="0">
                <a:latin typeface="Titillium Web Light" pitchFamily="2" charset="77"/>
              </a:rPr>
            </a:br>
            <a:r>
              <a:rPr lang="en-US" sz="3100" b="0" dirty="0">
                <a:latin typeface="Titillium Web Light" pitchFamily="2" charset="77"/>
              </a:rPr>
              <a:t>Am a contractor who created an asset on behalf of a client in the United States?</a:t>
            </a:r>
            <a:br>
              <a:rPr lang="en-US" sz="3100" b="0" dirty="0">
                <a:latin typeface="Titillium Web Light" pitchFamily="2" charset="77"/>
              </a:rPr>
            </a:br>
            <a:br>
              <a:rPr lang="en-US" sz="3100" b="0" dirty="0">
                <a:latin typeface="Titillium Web Light" pitchFamily="2" charset="77"/>
              </a:rPr>
            </a:br>
            <a:r>
              <a:rPr lang="en-US" sz="3100" b="0" dirty="0">
                <a:latin typeface="Titillium Web Light" pitchFamily="2" charset="77"/>
              </a:rPr>
              <a:t>Work for an American organization that created this asset for people outside the United States?</a:t>
            </a:r>
            <a:br>
              <a:rPr lang="en-US" sz="3100" b="0" dirty="0">
                <a:latin typeface="Titillium Web Light" pitchFamily="2" charset="77"/>
              </a:rPr>
            </a:br>
            <a:br>
              <a:rPr lang="en-US" sz="3100" b="0" dirty="0">
                <a:latin typeface="Titillium Web Light" pitchFamily="2" charset="77"/>
              </a:rPr>
            </a:br>
            <a:r>
              <a:rPr lang="en-US" sz="3100" b="0" dirty="0">
                <a:latin typeface="Titillium Web Light" pitchFamily="2" charset="77"/>
              </a:rPr>
              <a:t>Work for a global organization that creates assets for people in the United States and other countries? </a:t>
            </a:r>
            <a:br>
              <a:rPr lang="en-US" sz="6000" dirty="0">
                <a:latin typeface="Titillium Web SemiBold" pitchFamily="2" charset="77"/>
              </a:rPr>
            </a:br>
            <a:endParaRPr lang="en-US" sz="6000" dirty="0">
              <a:latin typeface="Titillium Web SemiBold" pitchFamily="2" charset="77"/>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a:bodyPr>
          <a:lstStyle/>
          <a:p>
            <a:pPr algn="ctr"/>
            <a:r>
              <a:rPr lang="en-US" sz="6000" b="1" dirty="0">
                <a:latin typeface="Titillium Web SemiBold" pitchFamily="2" charset="77"/>
              </a:rPr>
              <a:t>Should I enter?</a:t>
            </a:r>
          </a:p>
        </p:txBody>
      </p:sp>
      <p:pic>
        <p:nvPicPr>
          <p:cNvPr id="6" name="Picture 5" descr="A close up of a logo&#10;&#10;Description generated with very high confidence">
            <a:extLst>
              <a:ext uri="{FF2B5EF4-FFF2-40B4-BE49-F238E27FC236}">
                <a16:creationId xmlns:a16="http://schemas.microsoft.com/office/drawing/2014/main" id="{E6A7EB29-07EF-4CBA-944E-E0AB1686782C}"/>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2484761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07641E-3ECF-41A7-852E-EBD5DFD90A81}"/>
              </a:ext>
            </a:extLst>
          </p:cNvPr>
          <p:cNvSpPr>
            <a:spLocks noGrp="1"/>
          </p:cNvSpPr>
          <p:nvPr>
            <p:ph type="ctrTitle"/>
          </p:nvPr>
        </p:nvSpPr>
        <p:spPr>
          <a:xfrm>
            <a:off x="5775700" y="1404343"/>
            <a:ext cx="6034007" cy="4792165"/>
          </a:xfrm>
          <a:effectLst/>
        </p:spPr>
        <p:txBody>
          <a:bodyPr anchor="ctr">
            <a:normAutofit/>
          </a:bodyPr>
          <a:lstStyle/>
          <a:p>
            <a:r>
              <a:rPr lang="en-US" sz="3100" b="0" dirty="0">
                <a:latin typeface="Titillium Web Light" pitchFamily="2" charset="77"/>
              </a:rPr>
              <a:t>Fee for each submission:</a:t>
            </a:r>
            <a:br>
              <a:rPr lang="en-US" sz="3100" b="0" dirty="0">
                <a:latin typeface="Titillium Web Light" pitchFamily="2" charset="77"/>
              </a:rPr>
            </a:br>
            <a:br>
              <a:rPr lang="en-US" sz="3100" b="0" dirty="0">
                <a:latin typeface="Titillium Web Light" pitchFamily="2" charset="77"/>
              </a:rPr>
            </a:br>
            <a:r>
              <a:rPr lang="en-US" sz="3100" b="0" dirty="0">
                <a:latin typeface="Titillium Web Light" pitchFamily="2" charset="77"/>
              </a:rPr>
              <a:t>Members							$180</a:t>
            </a:r>
            <a:br>
              <a:rPr lang="en-US" sz="3100" b="0" dirty="0">
                <a:latin typeface="Titillium Web Light" pitchFamily="2" charset="77"/>
              </a:rPr>
            </a:br>
            <a:r>
              <a:rPr lang="en-US" sz="3100" b="0" dirty="0">
                <a:latin typeface="Titillium Web Light" pitchFamily="2" charset="77"/>
              </a:rPr>
              <a:t>Non-Members					$230</a:t>
            </a:r>
            <a:br>
              <a:rPr lang="en-US" sz="3100" b="0" dirty="0">
                <a:latin typeface="Titillium Web Light" pitchFamily="2" charset="77"/>
              </a:rPr>
            </a:br>
            <a:br>
              <a:rPr lang="en-US" sz="3100" b="0" dirty="0">
                <a:latin typeface="Titillium Web Light" pitchFamily="2" charset="77"/>
              </a:rPr>
            </a:br>
            <a:r>
              <a:rPr lang="en-US" sz="3100" b="0" dirty="0">
                <a:latin typeface="Titillium Web Light" pitchFamily="2" charset="77"/>
              </a:rPr>
              <a:t>Your fees help pay for the cost of the awards.</a:t>
            </a:r>
            <a:br>
              <a:rPr lang="en-US" sz="3100" b="0" dirty="0">
                <a:latin typeface="Synchrony Sans" panose="02000503040000020004" pitchFamily="2" charset="0"/>
              </a:rPr>
            </a:br>
            <a:br>
              <a:rPr lang="en-US" sz="3100" b="0" dirty="0">
                <a:latin typeface="Synchrony Sans" panose="02000503040000020004" pitchFamily="2" charset="0"/>
              </a:rPr>
            </a:br>
            <a:endParaRPr lang="en-US" sz="6000" dirty="0">
              <a:latin typeface="Synchrony Sans" panose="02000503040000020004" pitchFamily="2" charset="0"/>
            </a:endParaRPr>
          </a:p>
        </p:txBody>
      </p:sp>
      <p:sp useBgFill="1">
        <p:nvSpPr>
          <p:cNvPr id="13" name="Freeform: Shape 9">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66E704D-C040-45D8-BB80-02968280888C}"/>
              </a:ext>
            </a:extLst>
          </p:cNvPr>
          <p:cNvSpPr>
            <a:spLocks noGrp="1"/>
          </p:cNvSpPr>
          <p:nvPr>
            <p:ph type="subTitle" idx="1"/>
          </p:nvPr>
        </p:nvSpPr>
        <p:spPr>
          <a:xfrm>
            <a:off x="643466" y="2281574"/>
            <a:ext cx="3994015" cy="2294852"/>
          </a:xfrm>
          <a:effectLst/>
        </p:spPr>
        <p:txBody>
          <a:bodyPr anchor="ctr">
            <a:normAutofit fontScale="92500"/>
          </a:bodyPr>
          <a:lstStyle/>
          <a:p>
            <a:pPr algn="ctr"/>
            <a:r>
              <a:rPr lang="en-US" sz="6000" b="1" dirty="0">
                <a:latin typeface="Titillium Web SemiBold" pitchFamily="2" charset="77"/>
              </a:rPr>
              <a:t>How much does it cost?</a:t>
            </a:r>
          </a:p>
        </p:txBody>
      </p:sp>
      <p:pic>
        <p:nvPicPr>
          <p:cNvPr id="6" name="Picture 5" descr="A close up of a logo&#10;&#10;Description generated with very high confidence">
            <a:extLst>
              <a:ext uri="{FF2B5EF4-FFF2-40B4-BE49-F238E27FC236}">
                <a16:creationId xmlns:a16="http://schemas.microsoft.com/office/drawing/2014/main" id="{641B93D6-B31F-4EA1-8A7D-A030A2263819}"/>
              </a:ext>
            </a:extLst>
          </p:cNvPr>
          <p:cNvPicPr>
            <a:picLocks noChangeAspect="1"/>
          </p:cNvPicPr>
          <p:nvPr/>
        </p:nvPicPr>
        <p:blipFill>
          <a:blip r:embed="rId2"/>
          <a:stretch>
            <a:fillRect/>
          </a:stretch>
        </p:blipFill>
        <p:spPr>
          <a:xfrm>
            <a:off x="9769641" y="6236724"/>
            <a:ext cx="2082814" cy="416563"/>
          </a:xfrm>
          <a:prstGeom prst="rect">
            <a:avLst/>
          </a:prstGeom>
        </p:spPr>
      </p:pic>
    </p:spTree>
    <p:extLst>
      <p:ext uri="{BB962C8B-B14F-4D97-AF65-F5344CB8AC3E}">
        <p14:creationId xmlns:p14="http://schemas.microsoft.com/office/powerpoint/2010/main" val="1181627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1517</TotalTime>
  <Words>469</Words>
  <Application>Microsoft Macintosh PowerPoint</Application>
  <PresentationFormat>Widescreen</PresentationFormat>
  <Paragraphs>98</Paragraphs>
  <Slides>41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Arial</vt:lpstr>
      <vt:lpstr>Calibri</vt:lpstr>
      <vt:lpstr>Century Gothic</vt:lpstr>
      <vt:lpstr>Source Sans Pro</vt:lpstr>
      <vt:lpstr>Synchrony Sans</vt:lpstr>
      <vt:lpstr>Titillium Web</vt:lpstr>
      <vt:lpstr>Titillium Web Light</vt:lpstr>
      <vt:lpstr>Titillium Web SemiBold</vt:lpstr>
      <vt:lpstr>Wingdings 2</vt:lpstr>
      <vt:lpstr>Quotable</vt:lpstr>
      <vt:lpstr>PowerPoint Presentation</vt:lpstr>
      <vt:lpstr>Today’s Agenda</vt:lpstr>
      <vt:lpstr>Our 2018 Sponsors</vt:lpstr>
      <vt:lpstr>About The ClearMark Awards</vt:lpstr>
      <vt:lpstr>Sets a high standard for clarity and simplicity  Recognizes excellence in English and Spanish content created by North American organizations  Provides robust feedback you can use to improve your content</vt:lpstr>
      <vt:lpstr>Be recognized for outstanding work via a competitive process  Get robust feedback with extensive analysis that improves your work  Get our help marketing your award  winning work with press release templates and videos   </vt:lpstr>
      <vt:lpstr>Plain language communicators who:  Created or substantially improved a consumer-facing communication  Released in 2016-2018 for North America  You won’t be considered if:   You entered the identical or similar asset(s) last year (revisions are okay)  You’ve won your category in the past two years    </vt:lpstr>
      <vt:lpstr>If I….  Am a contractor who created an asset on behalf of a client in the United States?  Work for an American organization that created this asset for people outside the United States?  Work for a global organization that creates assets for people in the United States and other countries?  </vt:lpstr>
      <vt:lpstr>Fee for each submission:  Members       $180 Non-Members     $230  Your fees help pay for the cost of the awards.  </vt:lpstr>
      <vt:lpstr>Join the Center for Plain Language!  Become a member for $50 per year!  Get the member rate on submissions and special events!  Get access to information about international standards and our new forthcoming job list!  Join now. Fee is going up in 2019.  </vt:lpstr>
      <vt:lpstr>Award Tiers and Categories</vt:lpstr>
      <vt:lpstr>Grand ClearMark Award   Category Winner  Award of Distinction    </vt:lpstr>
      <vt:lpstr>Two Eligible Languages   English  Spanish</vt:lpstr>
      <vt:lpstr>Digital – Websites Digital – Apps and Microsites Digital – Email and Newsletters Letters/Print Correspondence  Posters, Charts, Fliers Infographics Brochures – Up to 10 Pages Brochures – More than 10 Pages Legal Documents Forms, Applications, Statements Before and After – Digital Before and After – Print</vt:lpstr>
      <vt:lpstr>Websites with more than 20 pages  Tips: Select five pages for judging  Choose pages that reflect your strategy  Choose most useful, helpful content </vt:lpstr>
      <vt:lpstr>Microsites: Fewer than 20 web pages  Apps: Native apps or part of a website, such as a wizard, interactive advisor, or calculator  Tips: Judges can’t install apps on their devices, please submit five screen shots  Videos are accepted as part of the entry (include the script)  Choose pages that reflect your strategy and most helpful content  </vt:lpstr>
      <vt:lpstr>Any email message or campaign is eligible   Can mirror a print version (newsletter)  No asset length requirements  Tips: Choose your five best examples  Provide links or PDFs  For emails, put into one PDF review </vt:lpstr>
      <vt:lpstr>Any print letter or other communication via the USPS  No length requirements  Tip: Choose your five best examples    </vt:lpstr>
      <vt:lpstr>This is a print-only category  Uses effective design and copy to tell a story  Tips: Submit individual examples or a campaign  If you submit as a campaign, share the context and strategy    </vt:lpstr>
      <vt:lpstr>Visually communicates data while telling a story  Tips: Submit individual examples or a campaign  If you submit as a campaign, share the context and strategy    </vt:lpstr>
      <vt:lpstr>Print or digital brochures  Examples: Insurance Summary of Benefits Health Plan Summaries Workplace Policies Marketing Collateral (Complex topics)  Tip: Submit as a PDF </vt:lpstr>
      <vt:lpstr>Documents that address legal issues or content  Examples: Terms and Conditions Explanation of Benefits Bankruptcy Forms  Tip: Submit as a PDF</vt:lpstr>
      <vt:lpstr>Print or digital transactional forms  Any type of application or statement is appropriate  Examples: Online application Financial statement   Tip: Submit as a PDF</vt:lpstr>
      <vt:lpstr>Submit your best examples of transformed work  Two categories: print and digital  Tips: Showcase your content transformation  Share the story of the journey  Submit PDF examples of before and after  </vt:lpstr>
      <vt:lpstr>Judging Criteria</vt:lpstr>
      <vt:lpstr>Based on international plain language definitions and criteria  Can the user find what they need?  Can they understand what they find?  Can they act on that understanding? </vt:lpstr>
      <vt:lpstr>Awards of Distinction: Panel of 2-4 judges; Review, score and select winners  Category Winners: Panel of 2-4 Category Judges; Review, score and select winners  Grand Award: Head Judge and Category Judges confer and select </vt:lpstr>
      <vt:lpstr>Attend orientation and planning calls  Review 6 to 15 entries across a single category  Score and rank entries, based on criteria  Collaborate with fellow judges to confer Awards of Distinction and Category Awards  Provide written feedback on each entry  Total commitment: Up to 30 hours   </vt:lpstr>
      <vt:lpstr>Needs Work – Missed the mark on plain language usage  Improving – Uses basics, but misses most of the principles of plain language  Average – Competent example  Above Average – Small room for improvement  Outstanding – Excellent and inspiring example of plain language that is used in a masterful way </vt:lpstr>
      <vt:lpstr>Is it clear what the goal is for the audience?   Will they learn something or take a specific action?  Are the writing, tone, and creative presentation appropriate for the audience?  Does the judge get the sense that the creator wanted the target audience to understand and succeed?</vt:lpstr>
      <vt:lpstr>Did the creator follow plain language principles?  Does the content feel credible and sincere?  Does the voice, tone, word choice and style convey respect for the audience?  Does the creator avoid jargon, acronyms? </vt:lpstr>
      <vt:lpstr>Are the sections clearly organized and labeled?  Do labels help the reader predict what’s in each section?  Does the writer create effective transitions?  Is the content presented in an order that tells a story or helps the user complete a task?  Does the creator convey key content while avoiding unnecessary details?  Does the creator provide relevant information in a balanced way (not overselling or underselling)?</vt:lpstr>
      <vt:lpstr>Do the typography, color, and white space guide the reader’s attention?  Does the layout make the information easy to scan?  Can a user tell at a glance where the important information is?  (Websites) Does the navigation offer a visible, guided path through the content?    </vt:lpstr>
      <vt:lpstr>Do the pictures, graphics, or charts support the content?  Will users understand the point of the graphics or chart?  Do the visuals help a user understand important information? Do they show them how to take action?  OR Are the images and graphics purely decorative?  Would the content be easier to understand if the creator chose more or different images?   </vt:lpstr>
      <vt:lpstr>Were the evaluation tool(s) (surveys, focus groups, etc.) appropriate for this audience? Is the data useful?  Were the evaluation tool(s) used at the right time?  Did the submission include an explanation of the tool(s) and why they were used?  Was the evaluation completed by a representative audience?  Were the findings used to shape and improve the final product?   </vt:lpstr>
      <vt:lpstr>Can the target audience find, understand, and take action based on this content?   Does this entry help the organization achieve business goals (i.e., increased customer self-service, informed decisions)?  Is this an example of effective plain writing and information design?   </vt:lpstr>
      <vt:lpstr>How to Enter</vt:lpstr>
      <vt:lpstr>centerforplainlanguage.org/submit/  Include in the submission: Submitter and contact information Content owner/contact information Category Title Publication date Goal of the entry (4000 characters) Target audience (1000 characters) Project constraints (2000 characters) How success was evaluated (4000 characters) The impact/usage of plain language (2000 characters) Upload of the document/content      </vt:lpstr>
      <vt:lpstr> Get feedback from your team(s).  Use our Word template to prepare.  Tell YOUR story. Everyone who enters writes in plain language. Why is your entry unique?  Prove it. Quantify the impact of this entry using data. Alternatively use qualitative data.   Have a credit card handy.   Trouble using the form or logging in? Email support@submittable.com.     </vt:lpstr>
      <vt:lpstr> Start: 10 a.m. ET on Jan. 2  Finish: 11:59 p.m. Feb. 2    </vt:lpstr>
      <vt:lpstr>Questions? Need help? info@centerforplainlanguage.org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 for Plain Language</dc:title>
  <dc:creator>Gilmore, Renee (Synchrony Financial)</dc:creator>
  <cp:lastModifiedBy>Greer, Jeff (DET-MRM)</cp:lastModifiedBy>
  <cp:revision>102</cp:revision>
  <dcterms:created xsi:type="dcterms:W3CDTF">2018-09-21T18:07:21Z</dcterms:created>
  <dcterms:modified xsi:type="dcterms:W3CDTF">2018-12-04T16:15:28Z</dcterms:modified>
</cp:coreProperties>
</file>